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1" r:id="rId3"/>
    <p:sldId id="315" r:id="rId4"/>
    <p:sldId id="312" r:id="rId5"/>
    <p:sldId id="314" r:id="rId6"/>
    <p:sldId id="313" r:id="rId7"/>
    <p:sldId id="316" r:id="rId8"/>
    <p:sldId id="317" r:id="rId9"/>
    <p:sldId id="320" r:id="rId10"/>
    <p:sldId id="291" r:id="rId11"/>
    <p:sldId id="292" r:id="rId12"/>
    <p:sldId id="293" r:id="rId13"/>
    <p:sldId id="297" r:id="rId14"/>
    <p:sldId id="318" r:id="rId15"/>
    <p:sldId id="319" r:id="rId16"/>
    <p:sldId id="294" r:id="rId17"/>
    <p:sldId id="329" r:id="rId18"/>
    <p:sldId id="295" r:id="rId19"/>
    <p:sldId id="330" r:id="rId20"/>
    <p:sldId id="257" r:id="rId21"/>
    <p:sldId id="281" r:id="rId22"/>
    <p:sldId id="283" r:id="rId23"/>
    <p:sldId id="307" r:id="rId24"/>
    <p:sldId id="287" r:id="rId25"/>
    <p:sldId id="309" r:id="rId26"/>
    <p:sldId id="277" r:id="rId27"/>
    <p:sldId id="279" r:id="rId28"/>
    <p:sldId id="278" r:id="rId29"/>
    <p:sldId id="273" r:id="rId30"/>
    <p:sldId id="321" r:id="rId31"/>
    <p:sldId id="322" r:id="rId32"/>
    <p:sldId id="323" r:id="rId33"/>
    <p:sldId id="324" r:id="rId34"/>
    <p:sldId id="325" r:id="rId35"/>
    <p:sldId id="326" r:id="rId36"/>
    <p:sldId id="32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5"/>
  </p:normalViewPr>
  <p:slideViewPr>
    <p:cSldViewPr>
      <p:cViewPr varScale="1">
        <p:scale>
          <a:sx n="89" d="100"/>
          <a:sy n="8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/Arkiv/Utland/ANTHEI-2015/2017/Steering%20Committee%20Dec.%204,%202017/ANTHEI_Student_Statistics_2012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/Arkiv/Utland/ANTHEI-2015/2017/Steering%20Committee%20Dec.%204,%202017/ANTHEI_Student_Statistics_2012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baseline="0">
                <a:effectLst/>
              </a:rPr>
              <a:t>ANTHEI M.Sc. Program</a:t>
            </a:r>
            <a:endParaRPr lang="nb-NO" sz="20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nb-NO" sz="2000" b="1"/>
              <a:t>Admitted students from Tanzania 2012-2017</a:t>
            </a:r>
          </a:p>
        </c:rich>
      </c:tx>
      <c:layout>
        <c:manualLayout>
          <c:xMode val="edge"/>
          <c:yMode val="edge"/>
          <c:x val="0.185992584298804"/>
          <c:y val="0.194900078368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EnPe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'Ark1'!$A$4:$A$9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'Ark1'!$B$4:$B$9</c:f>
              <c:numCache>
                <c:formatCode>General</c:formatCode>
                <c:ptCount val="6"/>
                <c:pt idx="0">
                  <c:v>10.0</c:v>
                </c:pt>
                <c:pt idx="1">
                  <c:v>0.0</c:v>
                </c:pt>
                <c:pt idx="2">
                  <c:v>0.0</c:v>
                </c:pt>
                <c:pt idx="3">
                  <c:v>3.0</c:v>
                </c:pt>
                <c:pt idx="4">
                  <c:v>4.0</c:v>
                </c:pt>
                <c:pt idx="5">
                  <c:v>7.0</c:v>
                </c:pt>
              </c:numCache>
            </c:numRef>
          </c:val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Statoil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'Ark1'!$A$4:$A$9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'Ark1'!$C$4:$C$9</c:f>
              <c:numCache>
                <c:formatCode>General</c:formatCode>
                <c:ptCount val="6"/>
                <c:pt idx="0">
                  <c:v>0.0</c:v>
                </c:pt>
                <c:pt idx="1">
                  <c:v>9.0</c:v>
                </c:pt>
                <c:pt idx="2">
                  <c:v>9.0</c:v>
                </c:pt>
                <c:pt idx="3">
                  <c:v>6.0</c:v>
                </c:pt>
                <c:pt idx="4">
                  <c:v>9.0</c:v>
                </c:pt>
                <c:pt idx="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553504"/>
        <c:axId val="-2126548688"/>
      </c:barChart>
      <c:catAx>
        <c:axId val="-21265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548688"/>
        <c:crosses val="autoZero"/>
        <c:auto val="1"/>
        <c:lblAlgn val="ctr"/>
        <c:lblOffset val="100"/>
        <c:noMultiLvlLbl val="0"/>
      </c:catAx>
      <c:valAx>
        <c:axId val="-212654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55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77146061610135"/>
          <c:y val="0.368612763077322"/>
          <c:w val="0.286931177687599"/>
          <c:h val="0.0824240965512499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762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/>
              <a:t>ANTHEI </a:t>
            </a:r>
            <a:r>
              <a:rPr lang="nb-NO" sz="2000" b="1" dirty="0" err="1"/>
              <a:t>M.Sc</a:t>
            </a:r>
            <a:r>
              <a:rPr lang="nb-NO" sz="2000" b="1" dirty="0"/>
              <a:t>. Program</a:t>
            </a:r>
          </a:p>
          <a:p>
            <a:pPr>
              <a:defRPr sz="2000"/>
            </a:pPr>
            <a:r>
              <a:rPr lang="nb-NO" sz="2000" b="1" dirty="0" err="1"/>
              <a:t>Admitted</a:t>
            </a:r>
            <a:r>
              <a:rPr lang="nb-NO" sz="2000" b="1" dirty="0"/>
              <a:t> students from Tanzania and Angola 2012-2017</a:t>
            </a:r>
          </a:p>
        </c:rich>
      </c:tx>
      <c:layout>
        <c:manualLayout>
          <c:xMode val="edge"/>
          <c:yMode val="edge"/>
          <c:x val="0.0876937133895439"/>
          <c:y val="0.0390067523769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15309300257006"/>
          <c:y val="0.223847308948595"/>
          <c:w val="0.789200382564372"/>
          <c:h val="0.6724113251407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'Ark1'!$F$3</c:f>
              <c:strCache>
                <c:ptCount val="1"/>
                <c:pt idx="0">
                  <c:v>EnPe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'Ark1'!$A$4:$A$9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'Ark1'!$F$4:$F$9</c:f>
              <c:numCache>
                <c:formatCode>General</c:formatCode>
                <c:ptCount val="6"/>
                <c:pt idx="0">
                  <c:v>19.0</c:v>
                </c:pt>
                <c:pt idx="1">
                  <c:v>0.0</c:v>
                </c:pt>
                <c:pt idx="2">
                  <c:v>0.0</c:v>
                </c:pt>
                <c:pt idx="3">
                  <c:v>4.0</c:v>
                </c:pt>
                <c:pt idx="4">
                  <c:v>4.0</c:v>
                </c:pt>
                <c:pt idx="5">
                  <c:v>7.0</c:v>
                </c:pt>
              </c:numCache>
            </c:numRef>
          </c:val>
        </c:ser>
        <c:ser>
          <c:idx val="1"/>
          <c:order val="1"/>
          <c:tx>
            <c:strRef>
              <c:f>'Ark1'!$G$3</c:f>
              <c:strCache>
                <c:ptCount val="1"/>
                <c:pt idx="0">
                  <c:v>Statoil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'Ark1'!$A$4:$A$9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'Ark1'!$G$4:$G$9</c:f>
              <c:numCache>
                <c:formatCode>General</c:formatCode>
                <c:ptCount val="6"/>
                <c:pt idx="0">
                  <c:v>0.0</c:v>
                </c:pt>
                <c:pt idx="1">
                  <c:v>12.0</c:v>
                </c:pt>
                <c:pt idx="2">
                  <c:v>10.0</c:v>
                </c:pt>
                <c:pt idx="3">
                  <c:v>6.0</c:v>
                </c:pt>
                <c:pt idx="4">
                  <c:v>9.0</c:v>
                </c:pt>
                <c:pt idx="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559968"/>
        <c:axId val="-2127328576"/>
      </c:barChart>
      <c:catAx>
        <c:axId val="-21295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328576"/>
        <c:crosses val="autoZero"/>
        <c:auto val="1"/>
        <c:lblAlgn val="ctr"/>
        <c:lblOffset val="100"/>
        <c:noMultiLvlLbl val="0"/>
      </c:catAx>
      <c:valAx>
        <c:axId val="-21273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5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387260651997939"/>
          <c:y val="0.275305676855895"/>
          <c:w val="0.340134685641959"/>
          <c:h val="0.084607502664787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glow rad="63500">
            <a:schemeClr val="accent3">
              <a:satMod val="175000"/>
              <a:alpha val="40000"/>
            </a:schemeClr>
          </a:glow>
          <a:outerShdw blurRad="50800" dist="762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606AA6-8AB3-4C75-AB0B-5E44D91C3CC0}" type="datetimeFigureOut">
              <a:rPr lang="en-US" smtClean="0"/>
              <a:pPr/>
              <a:t>2/27/19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4AF42D-0343-442C-942B-DADB1AADD1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3240360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 smtClean="0"/>
              <a:t>EnPe</a:t>
            </a:r>
            <a:r>
              <a:rPr lang="en-GB" sz="3600" dirty="0" smtClean="0"/>
              <a:t> Academic Seminar</a:t>
            </a:r>
            <a:br>
              <a:rPr lang="en-GB" sz="3600" dirty="0" smtClean="0"/>
            </a:br>
            <a:r>
              <a:rPr lang="en-GB" sz="3600" dirty="0" smtClean="0"/>
              <a:t>Trondheim Norway 2019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Anthei</a:t>
            </a:r>
            <a:r>
              <a:rPr lang="en-GB" sz="3600" dirty="0" smtClean="0"/>
              <a:t>/</a:t>
            </a:r>
            <a:r>
              <a:rPr lang="en-GB" sz="3600" dirty="0" err="1" smtClean="0"/>
              <a:t>EnPe</a:t>
            </a:r>
            <a:r>
              <a:rPr lang="en-GB" sz="3600" dirty="0" smtClean="0"/>
              <a:t> </a:t>
            </a:r>
            <a:r>
              <a:rPr lang="en-GB" sz="3600" smtClean="0"/>
              <a:t>II Project </a:t>
            </a:r>
            <a:r>
              <a:rPr lang="mr-IN" sz="3600" smtClean="0"/>
              <a:t>–</a:t>
            </a:r>
            <a:r>
              <a:rPr lang="en-GB" sz="3600" dirty="0" smtClean="0"/>
              <a:t> An Overview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6889"/>
            <a:ext cx="7772400" cy="2174399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err="1" smtClean="0"/>
              <a:t>Prof.</a:t>
            </a:r>
            <a:r>
              <a:rPr lang="en-GB" dirty="0" smtClean="0"/>
              <a:t> Jon </a:t>
            </a:r>
            <a:r>
              <a:rPr lang="en-GB" dirty="0" err="1" smtClean="0"/>
              <a:t>Kleppe</a:t>
            </a:r>
            <a:r>
              <a:rPr lang="en-GB" dirty="0" smtClean="0"/>
              <a:t>	- Overall project coordinator</a:t>
            </a:r>
          </a:p>
          <a:p>
            <a:pPr algn="l"/>
            <a:r>
              <a:rPr lang="en-GB" dirty="0" err="1" smtClean="0"/>
              <a:t>Dr.</a:t>
            </a:r>
            <a:r>
              <a:rPr lang="en-GB" dirty="0" smtClean="0"/>
              <a:t> Ambrose </a:t>
            </a:r>
            <a:r>
              <a:rPr lang="en-GB" dirty="0" err="1" smtClean="0"/>
              <a:t>Itika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UDSM project coordinator</a:t>
            </a:r>
          </a:p>
          <a:p>
            <a:pPr algn="l"/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Egil</a:t>
            </a:r>
            <a:r>
              <a:rPr lang="en-GB" dirty="0" smtClean="0"/>
              <a:t> </a:t>
            </a:r>
            <a:r>
              <a:rPr lang="en-GB" dirty="0" err="1" smtClean="0"/>
              <a:t>Tjäland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NTNU member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February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Anthei-EnPe</a:t>
            </a:r>
            <a:r>
              <a:rPr lang="en-GB" sz="2800" dirty="0" smtClean="0"/>
              <a:t> II </a:t>
            </a:r>
            <a:r>
              <a:rPr lang="en-GB" sz="2800" dirty="0"/>
              <a:t>project </a:t>
            </a:r>
            <a:endParaRPr lang="en-GB" sz="2800" dirty="0" smtClean="0"/>
          </a:p>
          <a:p>
            <a:r>
              <a:rPr lang="en-GB" sz="2800" dirty="0" smtClean="0"/>
              <a:t>Title</a:t>
            </a:r>
            <a:endParaRPr lang="en-GB" sz="2800" b="1" dirty="0"/>
          </a:p>
          <a:p>
            <a:pPr lvl="1"/>
            <a:r>
              <a:rPr lang="en-GB" sz="2400" dirty="0" smtClean="0"/>
              <a:t>“Capacity </a:t>
            </a:r>
            <a:r>
              <a:rPr lang="en-GB" sz="2400" dirty="0"/>
              <a:t>Building to Enhance Teaching/Learning, Research and Expert Services in Petroleum Sciences and Engineering in Angola and </a:t>
            </a:r>
            <a:r>
              <a:rPr lang="en-GB" sz="2400" dirty="0" smtClean="0"/>
              <a:t>Tanzania”</a:t>
            </a:r>
            <a:endParaRPr lang="en-GB" sz="2400" dirty="0"/>
          </a:p>
          <a:p>
            <a:r>
              <a:rPr lang="en-GB" sz="2800" dirty="0" smtClean="0"/>
              <a:t>Project approval</a:t>
            </a:r>
          </a:p>
          <a:p>
            <a:pPr lvl="1"/>
            <a:r>
              <a:rPr lang="en-GB" sz="2400" dirty="0" smtClean="0"/>
              <a:t>2014</a:t>
            </a:r>
          </a:p>
          <a:p>
            <a:r>
              <a:rPr lang="en-GB" sz="2800" dirty="0" smtClean="0"/>
              <a:t>Commencement</a:t>
            </a:r>
          </a:p>
          <a:p>
            <a:pPr lvl="1"/>
            <a:r>
              <a:rPr lang="en-GB" sz="2400" dirty="0" smtClean="0"/>
              <a:t>2015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 II </a:t>
            </a:r>
            <a:r>
              <a:rPr lang="en-GB" dirty="0" err="1" smtClean="0"/>
              <a:t>Anthei-EnPe</a:t>
            </a:r>
            <a:r>
              <a:rPr lang="en-GB" dirty="0" smtClean="0"/>
              <a:t>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1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</a:t>
            </a:r>
            <a:r>
              <a:rPr lang="en-GB" dirty="0"/>
              <a:t>improve the key skills in the upstream and midstream </a:t>
            </a:r>
            <a:r>
              <a:rPr lang="en-GB" dirty="0" smtClean="0"/>
              <a:t>sectors:</a:t>
            </a:r>
          </a:p>
          <a:p>
            <a:pPr lvl="1"/>
            <a:r>
              <a:rPr lang="en-GB" dirty="0" smtClean="0"/>
              <a:t>Human </a:t>
            </a:r>
            <a:r>
              <a:rPr lang="en-GB" dirty="0"/>
              <a:t>resource development </a:t>
            </a:r>
            <a:endParaRPr lang="en-GB" dirty="0" smtClean="0"/>
          </a:p>
          <a:p>
            <a:pPr lvl="1"/>
            <a:r>
              <a:rPr lang="en-GB" dirty="0" smtClean="0"/>
              <a:t>Curriculum development (MSc PE and Geoscience)</a:t>
            </a:r>
          </a:p>
          <a:p>
            <a:pPr lvl="1"/>
            <a:r>
              <a:rPr lang="en-GB" dirty="0" smtClean="0"/>
              <a:t>Training</a:t>
            </a:r>
            <a:r>
              <a:rPr lang="en-GB" dirty="0"/>
              <a:t>, staff </a:t>
            </a:r>
            <a:r>
              <a:rPr lang="en-GB" dirty="0" smtClean="0"/>
              <a:t>exchange, </a:t>
            </a:r>
          </a:p>
          <a:p>
            <a:pPr lvl="1"/>
            <a:r>
              <a:rPr lang="en-GB" dirty="0" smtClean="0"/>
              <a:t>Enhancement </a:t>
            </a:r>
            <a:r>
              <a:rPr lang="en-GB" dirty="0"/>
              <a:t>of research and knowledge exchange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Improvement </a:t>
            </a:r>
            <a:r>
              <a:rPr lang="en-GB" dirty="0"/>
              <a:t>of infrastructure (equipment and facilities) and </a:t>
            </a:r>
            <a:endParaRPr lang="en-GB" dirty="0" smtClean="0"/>
          </a:p>
          <a:p>
            <a:pPr lvl="1"/>
            <a:r>
              <a:rPr lang="en-GB" dirty="0" smtClean="0"/>
              <a:t>Establishment/strengthening </a:t>
            </a:r>
            <a:r>
              <a:rPr lang="en-GB" dirty="0"/>
              <a:t>of links and collaboration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Quantify Factors affecting girls in science (Gender issues)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objective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08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07512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2400" dirty="0"/>
              <a:t>Human resource </a:t>
            </a:r>
            <a:r>
              <a:rPr lang="en-GB" sz="2400" dirty="0" smtClean="0"/>
              <a:t>development for Tanzania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achievements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51040"/>
              </p:ext>
            </p:extLst>
          </p:nvPr>
        </p:nvGraphicFramePr>
        <p:xfrm>
          <a:off x="179512" y="2061620"/>
          <a:ext cx="8712967" cy="3887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741"/>
                <a:gridCol w="864515"/>
                <a:gridCol w="864515"/>
                <a:gridCol w="864515"/>
                <a:gridCol w="1178884"/>
                <a:gridCol w="943107"/>
                <a:gridCol w="1471658"/>
                <a:gridCol w="836016"/>
                <a:gridCol w="836016"/>
              </a:tblGrid>
              <a:tr h="1295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Year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Admitted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Programme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Sponsor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Status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EnPe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8639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Eng.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Geo.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Proj</a:t>
                      </a:r>
                      <a:r>
                        <a:rPr lang="en-GB" sz="2000" dirty="0" smtClean="0">
                          <a:effectLst/>
                        </a:rPr>
                        <a:t>. </a:t>
                      </a:r>
                      <a:r>
                        <a:rPr lang="en-GB" sz="2000" dirty="0" err="1" smtClean="0">
                          <a:effectLst/>
                        </a:rPr>
                        <a:t>Manag</a:t>
                      </a:r>
                      <a:r>
                        <a:rPr lang="en-GB" sz="2000" dirty="0" smtClean="0">
                          <a:effectLst/>
                        </a:rPr>
                        <a:t>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8639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2012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EnPE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Complete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431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Statoil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Complete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431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2014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Statoil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Complete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07512"/>
          </a:xfrm>
        </p:spPr>
        <p:txBody>
          <a:bodyPr/>
          <a:lstStyle/>
          <a:p>
            <a:r>
              <a:rPr lang="en-GB" dirty="0" smtClean="0"/>
              <a:t>Human resource development Tanzania cont.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dirty="0" smtClean="0"/>
              <a:t>achievements cont.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04814"/>
              </p:ext>
            </p:extLst>
          </p:nvPr>
        </p:nvGraphicFramePr>
        <p:xfrm>
          <a:off x="251520" y="2060848"/>
          <a:ext cx="8640961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155"/>
                <a:gridCol w="917624"/>
                <a:gridCol w="841155"/>
                <a:gridCol w="688218"/>
                <a:gridCol w="816304"/>
                <a:gridCol w="1248349"/>
                <a:gridCol w="1661302"/>
                <a:gridCol w="813427"/>
                <a:gridCol w="813427"/>
              </a:tblGrid>
              <a:tr h="759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Year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Admitted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Programme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Sponsor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Status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 </a:t>
                      </a:r>
                      <a:r>
                        <a:rPr lang="en-GB" sz="2000" dirty="0">
                          <a:effectLst/>
                        </a:rPr>
                        <a:t>on </a:t>
                      </a:r>
                      <a:r>
                        <a:rPr lang="en-GB" sz="2000" dirty="0" err="1">
                          <a:effectLst/>
                        </a:rPr>
                        <a:t>EnPe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759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Eng.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Geo.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Proj</a:t>
                      </a:r>
                      <a:r>
                        <a:rPr lang="en-GB" sz="2000" dirty="0" smtClean="0">
                          <a:effectLst/>
                        </a:rPr>
                        <a:t>. </a:t>
                      </a:r>
                      <a:r>
                        <a:rPr lang="en-GB" sz="2000" dirty="0" err="1" smtClean="0">
                          <a:effectLst/>
                        </a:rPr>
                        <a:t>Mngt</a:t>
                      </a:r>
                      <a:r>
                        <a:rPr lang="en-GB" sz="2000" dirty="0" smtClean="0">
                          <a:effectLst/>
                        </a:rPr>
                        <a:t>.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759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 Statoil/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 </a:t>
                      </a:r>
                      <a:r>
                        <a:rPr lang="en-GB" sz="2000" dirty="0" err="1">
                          <a:effectLst/>
                        </a:rPr>
                        <a:t>EnPe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Completed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759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2016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 Statoil/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 EnPe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At </a:t>
                      </a:r>
                      <a:r>
                        <a:rPr lang="en-GB" sz="2000" dirty="0" err="1">
                          <a:effectLst/>
                        </a:rPr>
                        <a:t>UDSM</a:t>
                      </a:r>
                      <a:r>
                        <a:rPr lang="en-GB" sz="2000" dirty="0">
                          <a:effectLst/>
                        </a:rPr>
                        <a:t> for </a:t>
                      </a:r>
                      <a:r>
                        <a:rPr lang="en-GB" sz="2000" dirty="0" smtClean="0">
                          <a:effectLst/>
                        </a:rPr>
                        <a:t>dissert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759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2017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Statoil/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EnPe II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At </a:t>
                      </a:r>
                      <a:r>
                        <a:rPr lang="en-GB" sz="2000" dirty="0" err="1">
                          <a:effectLst/>
                        </a:rPr>
                        <a:t>NTNU</a:t>
                      </a:r>
                      <a:r>
                        <a:rPr lang="en-GB" sz="2000" dirty="0">
                          <a:effectLst/>
                        </a:rPr>
                        <a:t> for course work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96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Total</a:t>
                      </a:r>
                      <a:endParaRPr lang="en-GB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64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42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16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  <a:endParaRPr lang="en-GB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r>
                        <a:rPr lang="en-GB" sz="2000" b="1" dirty="0" smtClean="0">
                          <a:effectLst/>
                        </a:rPr>
                        <a:t>17</a:t>
                      </a:r>
                      <a:endParaRPr lang="en-GB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12</a:t>
                      </a:r>
                      <a:endParaRPr lang="en-GB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2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3200" dirty="0"/>
              <a:t>Human resource </a:t>
            </a:r>
            <a:r>
              <a:rPr lang="en-GB" sz="3200" dirty="0" smtClean="0"/>
              <a:t>development for </a:t>
            </a:r>
            <a:r>
              <a:rPr lang="en-GB" sz="2800" dirty="0" smtClean="0"/>
              <a:t>UDSM </a:t>
            </a:r>
            <a:endParaRPr lang="en-GB" sz="2800" dirty="0"/>
          </a:p>
          <a:p>
            <a:pPr lvl="1"/>
            <a:r>
              <a:rPr lang="en-GB" sz="2400" dirty="0"/>
              <a:t>Two (2) PhD for </a:t>
            </a:r>
            <a:r>
              <a:rPr lang="en-GB" sz="2400" dirty="0" smtClean="0"/>
              <a:t>academic staff </a:t>
            </a:r>
            <a:r>
              <a:rPr lang="en-GB" sz="2400" dirty="0"/>
              <a:t>members and </a:t>
            </a:r>
          </a:p>
          <a:p>
            <a:pPr lvl="1"/>
            <a:r>
              <a:rPr lang="en-GB" sz="2400" dirty="0"/>
              <a:t>Eleven (11) </a:t>
            </a:r>
            <a:r>
              <a:rPr lang="en-GB" sz="2400" dirty="0" smtClean="0"/>
              <a:t>MSc for academic staff members </a:t>
            </a:r>
            <a:endParaRPr lang="en-GB" sz="2400" dirty="0"/>
          </a:p>
          <a:p>
            <a:pPr lvl="1"/>
            <a:r>
              <a:rPr lang="en-GB" sz="2400" dirty="0" smtClean="0"/>
              <a:t>Planned short training for academic staff, </a:t>
            </a:r>
            <a:r>
              <a:rPr lang="en-GB" sz="2400" dirty="0"/>
              <a:t>staff exchange in teaching, learning and research. </a:t>
            </a:r>
          </a:p>
          <a:p>
            <a:pPr lvl="1"/>
            <a:endParaRPr lang="en-GB" sz="2400" dirty="0"/>
          </a:p>
          <a:p>
            <a:pPr lvl="1"/>
            <a:r>
              <a:rPr lang="en-GB" sz="2800" dirty="0" smtClean="0"/>
              <a:t>University </a:t>
            </a:r>
            <a:r>
              <a:rPr lang="en-GB" sz="2800" dirty="0"/>
              <a:t>of </a:t>
            </a:r>
            <a:r>
              <a:rPr lang="en-GB" sz="2800" dirty="0" err="1"/>
              <a:t>Agostinho</a:t>
            </a:r>
            <a:r>
              <a:rPr lang="en-GB" sz="2800" dirty="0"/>
              <a:t> </a:t>
            </a:r>
            <a:r>
              <a:rPr lang="en-GB" sz="2800" dirty="0" err="1" smtClean="0"/>
              <a:t>Neto</a:t>
            </a:r>
            <a:r>
              <a:rPr lang="en-GB" sz="2800" dirty="0" smtClean="0"/>
              <a:t> </a:t>
            </a:r>
            <a:r>
              <a:rPr lang="en-GB" sz="2800" dirty="0"/>
              <a:t>(UAN)</a:t>
            </a:r>
          </a:p>
          <a:p>
            <a:pPr lvl="2"/>
            <a:r>
              <a:rPr lang="en-GB" sz="2400" dirty="0"/>
              <a:t>One (1) PhD for staff and </a:t>
            </a:r>
          </a:p>
          <a:p>
            <a:pPr lvl="2"/>
            <a:r>
              <a:rPr lang="en-GB" sz="2400" dirty="0"/>
              <a:t>Five (5) Masters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1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3200" dirty="0"/>
              <a:t>Human resource </a:t>
            </a:r>
            <a:r>
              <a:rPr lang="en-GB" sz="3200" dirty="0" smtClean="0"/>
              <a:t>(Technical staff).</a:t>
            </a:r>
            <a:endParaRPr lang="en-GB" sz="2800" dirty="0"/>
          </a:p>
          <a:p>
            <a:pPr lvl="1"/>
            <a:r>
              <a:rPr lang="en-GB" sz="2400" dirty="0"/>
              <a:t>Two (2) </a:t>
            </a:r>
            <a:r>
              <a:rPr lang="en-GB" sz="2400" dirty="0" smtClean="0"/>
              <a:t>Laboratory Engineers sent to NTNU for short training in laboratory management</a:t>
            </a:r>
          </a:p>
          <a:p>
            <a:pPr lvl="1"/>
            <a:r>
              <a:rPr lang="en-GB" sz="2400" dirty="0" smtClean="0"/>
              <a:t>4 Laboratory Engineers sent to </a:t>
            </a:r>
            <a:r>
              <a:rPr lang="en-GB" sz="2400" b="1" dirty="0" smtClean="0"/>
              <a:t>University of Cape Town</a:t>
            </a:r>
            <a:r>
              <a:rPr lang="en-GB" sz="2400" dirty="0" smtClean="0"/>
              <a:t> for short training </a:t>
            </a:r>
            <a:endParaRPr lang="en-GB" sz="2400" dirty="0"/>
          </a:p>
          <a:p>
            <a:pPr lvl="1"/>
            <a:r>
              <a:rPr lang="en-GB" sz="2400" dirty="0" smtClean="0"/>
              <a:t>Two (2) more Laboratory Engineers sent to NTNU for short training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Curriculum development UDSM</a:t>
            </a:r>
          </a:p>
          <a:p>
            <a:pPr lvl="1"/>
            <a:r>
              <a:rPr lang="en-GB" sz="2400" dirty="0" smtClean="0"/>
              <a:t>MSc for </a:t>
            </a:r>
            <a:r>
              <a:rPr lang="en-GB" sz="2400" b="1" dirty="0" smtClean="0"/>
              <a:t>Petroleum </a:t>
            </a:r>
            <a:r>
              <a:rPr lang="en-GB" sz="2400" b="1" dirty="0"/>
              <a:t>Geoscience</a:t>
            </a:r>
            <a:r>
              <a:rPr lang="en-GB" sz="2400" dirty="0"/>
              <a:t> </a:t>
            </a:r>
            <a:r>
              <a:rPr lang="en-GB" sz="2400" dirty="0" smtClean="0"/>
              <a:t>running</a:t>
            </a:r>
          </a:p>
          <a:p>
            <a:pPr lvl="1"/>
            <a:r>
              <a:rPr lang="en-GB" sz="2400" dirty="0" smtClean="0"/>
              <a:t>MSc curriculum for </a:t>
            </a:r>
            <a:r>
              <a:rPr lang="en-GB" sz="2400" b="1" dirty="0" smtClean="0"/>
              <a:t>Petroleum Engineering</a:t>
            </a:r>
            <a:r>
              <a:rPr lang="en-GB" sz="2400" dirty="0" smtClean="0"/>
              <a:t> sent for accreditation (TCU)</a:t>
            </a:r>
          </a:p>
          <a:p>
            <a:pPr lvl="1"/>
            <a:r>
              <a:rPr lang="en-GB" sz="2400" dirty="0" smtClean="0"/>
              <a:t>MSc Petroleum Engineering scheduled to start in 2019</a:t>
            </a:r>
          </a:p>
          <a:p>
            <a:pPr lvl="1"/>
            <a:r>
              <a:rPr lang="nb-NO" sz="2400" dirty="0"/>
              <a:t>UDSM </a:t>
            </a:r>
            <a:r>
              <a:rPr lang="nb-NO" sz="2400" dirty="0" err="1"/>
              <a:t>started</a:t>
            </a:r>
            <a:r>
              <a:rPr lang="nb-NO" sz="2400" dirty="0"/>
              <a:t> </a:t>
            </a:r>
            <a:r>
              <a:rPr lang="nb-NO" sz="2400" dirty="0" err="1"/>
              <a:t>their</a:t>
            </a:r>
            <a:r>
              <a:rPr lang="nb-NO" sz="2400" dirty="0"/>
              <a:t> </a:t>
            </a:r>
            <a:r>
              <a:rPr lang="nb-NO" sz="2400" dirty="0" err="1"/>
              <a:t>own</a:t>
            </a:r>
            <a:r>
              <a:rPr lang="nb-NO" sz="2400" dirty="0"/>
              <a:t> </a:t>
            </a:r>
            <a:r>
              <a:rPr lang="nb-NO" sz="2400" dirty="0" err="1"/>
              <a:t>Licenciatura</a:t>
            </a:r>
            <a:r>
              <a:rPr lang="nb-NO" sz="2400" dirty="0"/>
              <a:t> Program in </a:t>
            </a:r>
            <a:r>
              <a:rPr lang="nb-NO" sz="2400" b="1" dirty="0"/>
              <a:t>Petroleum </a:t>
            </a:r>
            <a:r>
              <a:rPr lang="nb-NO" sz="2400" b="1" dirty="0" smtClean="0"/>
              <a:t>Engineering, Petroleum </a:t>
            </a:r>
            <a:r>
              <a:rPr lang="nb-NO" sz="2400" b="1" dirty="0" err="1" smtClean="0"/>
              <a:t>Geology</a:t>
            </a:r>
            <a:r>
              <a:rPr lang="nb-NO" sz="2400" b="1" dirty="0" smtClean="0"/>
              <a:t> and Petroleum </a:t>
            </a:r>
            <a:r>
              <a:rPr lang="nb-NO" sz="2400" b="1" dirty="0" err="1" smtClean="0"/>
              <a:t>Chemistry</a:t>
            </a:r>
            <a:r>
              <a:rPr lang="nb-NO" sz="2400" dirty="0" smtClean="0"/>
              <a:t> in 2013,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first </a:t>
            </a:r>
            <a:r>
              <a:rPr lang="nb-NO" sz="2400" dirty="0" err="1"/>
              <a:t>cohort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21 </a:t>
            </a:r>
            <a:r>
              <a:rPr lang="nb-NO" sz="2400" dirty="0" err="1"/>
              <a:t>BSc’s</a:t>
            </a:r>
            <a:r>
              <a:rPr lang="nb-NO" sz="2400" dirty="0"/>
              <a:t> </a:t>
            </a:r>
            <a:r>
              <a:rPr lang="nb-NO" sz="2400" dirty="0" smtClean="0"/>
              <a:t>PE </a:t>
            </a:r>
            <a:r>
              <a:rPr lang="nb-NO" sz="2400" dirty="0" err="1" smtClean="0"/>
              <a:t>graduated</a:t>
            </a:r>
            <a:r>
              <a:rPr lang="nb-NO" sz="2400" dirty="0" smtClean="0"/>
              <a:t> </a:t>
            </a:r>
            <a:r>
              <a:rPr lang="nb-NO" sz="2400" dirty="0"/>
              <a:t>in </a:t>
            </a:r>
            <a:r>
              <a:rPr lang="nb-NO" sz="2400" dirty="0" smtClean="0"/>
              <a:t>2017</a:t>
            </a:r>
          </a:p>
          <a:p>
            <a:pPr lvl="1"/>
            <a:r>
              <a:rPr lang="nb-NO" sz="2400" dirty="0" err="1" smtClean="0"/>
              <a:t>These</a:t>
            </a:r>
            <a:r>
              <a:rPr lang="nb-NO" sz="2400" dirty="0" smtClean="0"/>
              <a:t> </a:t>
            </a:r>
            <a:r>
              <a:rPr lang="nb-NO" sz="2400" dirty="0" err="1" smtClean="0"/>
              <a:t>will</a:t>
            </a:r>
            <a:r>
              <a:rPr lang="nb-NO" sz="2400" dirty="0" smtClean="0"/>
              <a:t> </a:t>
            </a:r>
            <a:r>
              <a:rPr lang="nb-NO" sz="2400" dirty="0" err="1" smtClean="0"/>
              <a:t>feed</a:t>
            </a:r>
            <a:r>
              <a:rPr lang="nb-NO" sz="2400" dirty="0" smtClean="0"/>
              <a:t> </a:t>
            </a:r>
            <a:r>
              <a:rPr lang="nb-NO" sz="2400" dirty="0" err="1" smtClean="0"/>
              <a:t>into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MSc</a:t>
            </a:r>
            <a:r>
              <a:rPr lang="nb-NO" sz="2400" dirty="0" smtClean="0"/>
              <a:t> programs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</a:p>
        </p:txBody>
      </p:sp>
    </p:spTree>
    <p:extLst>
      <p:ext uri="{BB962C8B-B14F-4D97-AF65-F5344CB8AC3E}">
        <p14:creationId xmlns:p14="http://schemas.microsoft.com/office/powerpoint/2010/main" val="225482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Enhancement of research capacity</a:t>
            </a:r>
          </a:p>
          <a:p>
            <a:pPr lvl="1"/>
            <a:r>
              <a:rPr lang="en-US" dirty="0" smtClean="0"/>
              <a:t>The PhD students and the MSc students have conducted research in various areas including:</a:t>
            </a:r>
          </a:p>
          <a:p>
            <a:pPr lvl="1"/>
            <a:r>
              <a:rPr lang="en-US" dirty="0" smtClean="0"/>
              <a:t>Multiphase flow systems, fluid dynamics modelling, characterization of </a:t>
            </a:r>
            <a:r>
              <a:rPr lang="en-US" dirty="0" err="1" smtClean="0"/>
              <a:t>reservour</a:t>
            </a:r>
            <a:r>
              <a:rPr lang="en-US" dirty="0" smtClean="0"/>
              <a:t> fluids, history matching, performance prediction, production characterization etc.</a:t>
            </a:r>
          </a:p>
          <a:p>
            <a:pPr lvl="1"/>
            <a:r>
              <a:rPr lang="en-US" dirty="0" smtClean="0"/>
              <a:t>More research equipment to be ordered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Improvement of infrastructure</a:t>
            </a:r>
          </a:p>
          <a:p>
            <a:pPr lvl="1"/>
            <a:r>
              <a:rPr lang="en-GB" dirty="0" smtClean="0"/>
              <a:t>High speed </a:t>
            </a:r>
            <a:r>
              <a:rPr lang="en-GB" b="1" dirty="0" smtClean="0"/>
              <a:t>internet switch and wireless (</a:t>
            </a:r>
            <a:r>
              <a:rPr lang="en-GB" b="1" dirty="0" err="1" smtClean="0"/>
              <a:t>WiFi</a:t>
            </a:r>
            <a:r>
              <a:rPr lang="en-GB" dirty="0" smtClean="0"/>
              <a:t>) receivers have been installed in the department</a:t>
            </a:r>
          </a:p>
          <a:p>
            <a:pPr lvl="1"/>
            <a:r>
              <a:rPr lang="en-GB" dirty="0" smtClean="0"/>
              <a:t>Laboratory facilities (</a:t>
            </a:r>
            <a:r>
              <a:rPr lang="en-GB" b="1" dirty="0" err="1" smtClean="0"/>
              <a:t>porosimeter</a:t>
            </a:r>
            <a:r>
              <a:rPr lang="en-GB" b="1" dirty="0" smtClean="0"/>
              <a:t>, furnace, oven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ICT facilities</a:t>
            </a:r>
            <a:r>
              <a:rPr lang="en-GB" dirty="0" smtClean="0"/>
              <a:t> (computers, laptops, multifunction printers, multimedia have been procured)</a:t>
            </a:r>
          </a:p>
          <a:p>
            <a:r>
              <a:rPr lang="en-GB" dirty="0" smtClean="0"/>
              <a:t>Industrial partner supported new lab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</a:p>
        </p:txBody>
      </p:sp>
      <p:pic>
        <p:nvPicPr>
          <p:cNvPr id="4" name="Picture 3" descr="C:\Users\Prof O.Kaunde\AppData\Local\Microsoft\Windows\Temporary Internet Files\Content.Word\DAR ESSALAAM 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5" y="4437112"/>
            <a:ext cx="573151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49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/>
              <a:t>Statoil to provide test rig for training and research</a:t>
            </a:r>
          </a:p>
          <a:p>
            <a:pPr lvl="1"/>
            <a:r>
              <a:rPr lang="en-GB" sz="2400" dirty="0"/>
              <a:t>Statoil to supply more laboratory equipment through NTNU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Part I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Anthei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Part II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Anthei-EnPe</a:t>
            </a:r>
            <a:r>
              <a:rPr lang="en-US" dirty="0" smtClean="0"/>
              <a:t> II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Links and </a:t>
            </a:r>
            <a:r>
              <a:rPr lang="en-GB" sz="2800" dirty="0" smtClean="0"/>
              <a:t>collaboration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err="1" smtClean="0"/>
              <a:t>dept</a:t>
            </a:r>
            <a:r>
              <a:rPr lang="en-GB" sz="2400" dirty="0" smtClean="0"/>
              <a:t> has attracted powerful collaborators </a:t>
            </a:r>
            <a:r>
              <a:rPr lang="en-GB" sz="2400" dirty="0" err="1" smtClean="0"/>
              <a:t>eg</a:t>
            </a:r>
            <a:endParaRPr lang="en-GB" sz="2400" dirty="0"/>
          </a:p>
          <a:p>
            <a:pPr lvl="1"/>
            <a:r>
              <a:rPr lang="en-GB" sz="2400" dirty="0" smtClean="0"/>
              <a:t>ExxonMobil, PURA</a:t>
            </a:r>
            <a:r>
              <a:rPr lang="en-GB" sz="2400" dirty="0"/>
              <a:t>, </a:t>
            </a:r>
            <a:r>
              <a:rPr lang="en-GB" sz="2400" dirty="0" err="1" smtClean="0"/>
              <a:t>PanAfrican</a:t>
            </a:r>
            <a:r>
              <a:rPr lang="en-GB" sz="2400" dirty="0" smtClean="0"/>
              <a:t> Energy, </a:t>
            </a:r>
            <a:r>
              <a:rPr lang="en-GB" sz="2400" dirty="0"/>
              <a:t>TPDC, Ministry of </a:t>
            </a:r>
            <a:r>
              <a:rPr lang="en-GB" sz="2400" dirty="0" smtClean="0"/>
              <a:t>Energy, </a:t>
            </a:r>
            <a:r>
              <a:rPr lang="en-GB" sz="2400" dirty="0" err="1" smtClean="0"/>
              <a:t>Uni</a:t>
            </a:r>
            <a:r>
              <a:rPr lang="en-GB" sz="2400" dirty="0" smtClean="0"/>
              <a:t> </a:t>
            </a:r>
            <a:r>
              <a:rPr lang="en-GB" sz="2400" dirty="0" err="1" smtClean="0"/>
              <a:t>CapeTown</a:t>
            </a:r>
            <a:r>
              <a:rPr lang="en-GB" sz="2400" dirty="0" smtClean="0"/>
              <a:t> etc. and of course </a:t>
            </a:r>
            <a:r>
              <a:rPr lang="en-GB" sz="2400" b="1" dirty="0" smtClean="0"/>
              <a:t>EQUINOR</a:t>
            </a:r>
          </a:p>
          <a:p>
            <a:pPr lvl="1"/>
            <a:r>
              <a:rPr lang="en-GB" sz="2400" dirty="0" smtClean="0"/>
              <a:t>Statoil/</a:t>
            </a:r>
            <a:r>
              <a:rPr lang="en-GB" sz="2400" dirty="0" err="1" smtClean="0"/>
              <a:t>Equinor</a:t>
            </a:r>
            <a:r>
              <a:rPr lang="en-GB" sz="2400" dirty="0" smtClean="0"/>
              <a:t> </a:t>
            </a:r>
            <a:r>
              <a:rPr lang="en-GB" sz="2400" dirty="0"/>
              <a:t>financed all summer school activities for 5 years</a:t>
            </a:r>
          </a:p>
          <a:p>
            <a:pPr lvl="1"/>
            <a:r>
              <a:rPr lang="en-GB" sz="2400" dirty="0" smtClean="0"/>
              <a:t>Statoil/</a:t>
            </a:r>
            <a:r>
              <a:rPr lang="en-GB" sz="2400" dirty="0" err="1" smtClean="0"/>
              <a:t>Equinor</a:t>
            </a:r>
            <a:r>
              <a:rPr lang="en-GB" sz="2400" dirty="0" smtClean="0"/>
              <a:t> </a:t>
            </a:r>
            <a:r>
              <a:rPr lang="en-GB" sz="2400" dirty="0"/>
              <a:t>organized and financed experts to conduct </a:t>
            </a:r>
            <a:r>
              <a:rPr lang="en-GB" sz="2400" dirty="0" smtClean="0"/>
              <a:t>seminars/workshops</a:t>
            </a:r>
          </a:p>
          <a:p>
            <a:pPr lvl="1"/>
            <a:r>
              <a:rPr lang="en-GB" sz="2400" dirty="0" smtClean="0"/>
              <a:t>ExxonMobil offers</a:t>
            </a:r>
            <a:r>
              <a:rPr lang="en-GB" sz="2400" b="1" dirty="0" smtClean="0"/>
              <a:t> 12 </a:t>
            </a:r>
            <a:r>
              <a:rPr lang="en-GB" sz="2400" b="1" dirty="0" err="1" smtClean="0"/>
              <a:t>scholaships</a:t>
            </a:r>
            <a:r>
              <a:rPr lang="en-GB" sz="2400" b="1" dirty="0" smtClean="0"/>
              <a:t> to UG </a:t>
            </a:r>
            <a:r>
              <a:rPr lang="en-GB" sz="2400" dirty="0" smtClean="0"/>
              <a:t>students every year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 </a:t>
            </a:r>
            <a:r>
              <a:rPr lang="en-GB" sz="2800" dirty="0" smtClean="0"/>
              <a:t>Research on Gender issues</a:t>
            </a:r>
            <a:endParaRPr lang="en-GB" sz="2800" dirty="0"/>
          </a:p>
          <a:p>
            <a:pPr lvl="1"/>
            <a:r>
              <a:rPr lang="en-GB" sz="2400" dirty="0"/>
              <a:t>Focussed on factors influencing girls in science</a:t>
            </a:r>
          </a:p>
          <a:p>
            <a:pPr lvl="1"/>
            <a:r>
              <a:rPr lang="en-GB" sz="2400" dirty="0"/>
              <a:t>Over 900 questionnaires filled</a:t>
            </a:r>
          </a:p>
          <a:p>
            <a:pPr lvl="1"/>
            <a:r>
              <a:rPr lang="en-GB" sz="2400" dirty="0"/>
              <a:t>63 secondary schools from 19 regions involved</a:t>
            </a:r>
          </a:p>
          <a:p>
            <a:pPr lvl="1"/>
            <a:r>
              <a:rPr lang="en-GB" sz="2400" dirty="0"/>
              <a:t>Data has been compiled</a:t>
            </a:r>
          </a:p>
          <a:p>
            <a:pPr lvl="1"/>
            <a:r>
              <a:rPr lang="en-GB" sz="2400" dirty="0"/>
              <a:t>Analysis done using SPSS</a:t>
            </a:r>
          </a:p>
          <a:p>
            <a:pPr lvl="1"/>
            <a:r>
              <a:rPr lang="en-GB" sz="2400" dirty="0" smtClean="0"/>
              <a:t>The report </a:t>
            </a:r>
            <a:r>
              <a:rPr lang="en-GB" sz="2400" dirty="0"/>
              <a:t>is out</a:t>
            </a:r>
          </a:p>
          <a:p>
            <a:pPr lvl="1"/>
            <a:r>
              <a:rPr lang="en-GB" sz="2400" dirty="0" smtClean="0"/>
              <a:t>Girls </a:t>
            </a:r>
            <a:r>
              <a:rPr lang="en-GB" sz="2400" dirty="0"/>
              <a:t>are academically very capable</a:t>
            </a:r>
          </a:p>
          <a:p>
            <a:pPr lvl="1"/>
            <a:r>
              <a:rPr lang="en-GB" sz="2400" dirty="0"/>
              <a:t>Social/economic factors seem more significant</a:t>
            </a:r>
          </a:p>
          <a:p>
            <a:pPr lvl="1"/>
            <a:r>
              <a:rPr lang="en-GB" sz="2400" dirty="0"/>
              <a:t>Cultural influences </a:t>
            </a:r>
            <a:r>
              <a:rPr lang="en-GB" sz="2400" dirty="0" smtClean="0"/>
              <a:t>are very strong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achievements cont.</a:t>
            </a:r>
          </a:p>
        </p:txBody>
      </p:sp>
    </p:spTree>
    <p:extLst>
      <p:ext uri="{BB962C8B-B14F-4D97-AF65-F5344CB8AC3E}">
        <p14:creationId xmlns:p14="http://schemas.microsoft.com/office/powerpoint/2010/main" val="25525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output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Links collaborations cont.</a:t>
            </a:r>
          </a:p>
          <a:p>
            <a:pPr lvl="1"/>
            <a:r>
              <a:rPr lang="en-GB" sz="2400" dirty="0" smtClean="0"/>
              <a:t>Synergies with other projects:</a:t>
            </a:r>
          </a:p>
          <a:p>
            <a:pPr lvl="2"/>
            <a:r>
              <a:rPr lang="en-GB" dirty="0" smtClean="0"/>
              <a:t>EU project</a:t>
            </a:r>
          </a:p>
          <a:p>
            <a:pPr lvl="2"/>
            <a:r>
              <a:rPr lang="en-GB" dirty="0" smtClean="0"/>
              <a:t>Equipment procured (rheometer and contact angle goniometer)</a:t>
            </a:r>
          </a:p>
          <a:p>
            <a:pPr lvl="2"/>
            <a:r>
              <a:rPr lang="en-GB" dirty="0" smtClean="0"/>
              <a:t>Academic staff got short training at Aberdeen University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906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Few PhD holders in Petroleum Engineering</a:t>
            </a:r>
          </a:p>
          <a:p>
            <a:r>
              <a:rPr lang="en-GB" dirty="0" err="1" smtClean="0"/>
              <a:t>UDSM</a:t>
            </a:r>
            <a:r>
              <a:rPr lang="en-GB" dirty="0" smtClean="0"/>
              <a:t> lacks middle aged senior staff (big age gap between senior and junior)</a:t>
            </a:r>
          </a:p>
          <a:p>
            <a:r>
              <a:rPr lang="en-GB" dirty="0" smtClean="0"/>
              <a:t>Procurement is very slow and cumbersome – orders are not executed </a:t>
            </a:r>
            <a:r>
              <a:rPr lang="en-GB" dirty="0"/>
              <a:t>i</a:t>
            </a:r>
            <a:r>
              <a:rPr lang="en-GB" dirty="0" smtClean="0"/>
              <a:t>n time</a:t>
            </a:r>
          </a:p>
          <a:p>
            <a:r>
              <a:rPr lang="en-GB" dirty="0" smtClean="0"/>
              <a:t>Industrial activities have been on low profile for the last </a:t>
            </a:r>
            <a:r>
              <a:rPr lang="en-GB" dirty="0"/>
              <a:t>5</a:t>
            </a:r>
            <a:r>
              <a:rPr lang="en-GB" dirty="0" smtClean="0"/>
              <a:t> years</a:t>
            </a:r>
          </a:p>
          <a:p>
            <a:r>
              <a:rPr lang="en-GB" dirty="0" smtClean="0"/>
              <a:t>Existing laboratory facilities outdated</a:t>
            </a:r>
          </a:p>
          <a:p>
            <a:r>
              <a:rPr lang="en-GB" dirty="0"/>
              <a:t>Delays in data acquisition – confidentiality agreements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649375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Finalize the last batch of MSc 14 students </a:t>
            </a:r>
          </a:p>
          <a:p>
            <a:r>
              <a:rPr lang="en-GB" dirty="0" smtClean="0"/>
              <a:t>Initiating the MSc Petroleum Engineering</a:t>
            </a:r>
          </a:p>
          <a:p>
            <a:r>
              <a:rPr lang="en-GB" dirty="0" smtClean="0"/>
              <a:t>Secure more short courses for staff</a:t>
            </a:r>
          </a:p>
          <a:p>
            <a:r>
              <a:rPr lang="en-GB" dirty="0" smtClean="0"/>
              <a:t>Seek opportunities for PhD</a:t>
            </a:r>
          </a:p>
          <a:p>
            <a:r>
              <a:rPr lang="en-GB" dirty="0" smtClean="0"/>
              <a:t>Forging more links with industry</a:t>
            </a:r>
          </a:p>
          <a:p>
            <a:r>
              <a:rPr lang="en-GB" dirty="0" smtClean="0"/>
              <a:t>Strengthen ties with NTNU</a:t>
            </a:r>
          </a:p>
          <a:p>
            <a:r>
              <a:rPr lang="en-GB" dirty="0" smtClean="0"/>
              <a:t>Forging more links with other Universities</a:t>
            </a:r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12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Despite the challenges, the project has been very successful. The program has been the pioneer source of the current emerging expertise in petroleum sciences and engineering in the country.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 END</a:t>
            </a:r>
          </a:p>
          <a:p>
            <a:pPr algn="ctr"/>
            <a:r>
              <a:rPr lang="en-GB" sz="4400" dirty="0" smtClean="0"/>
              <a:t>THANKS FOR LISTENING</a:t>
            </a:r>
            <a:endParaRPr lang="en-GB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 Candidates in a session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4099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099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4099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1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Candidates on a field trip</a:t>
            </a:r>
            <a:endParaRPr lang="en-GB" dirty="0"/>
          </a:p>
        </p:txBody>
      </p:sp>
      <p:pic>
        <p:nvPicPr>
          <p:cNvPr id="4" name="Picture 3" descr="C:\Users\Prof O.Kaunde\AppData\Local\Microsoft\Windows\Temporary Internet Files\Content.Word\20160709_095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rof O.Kaunde\AppData\Local\Microsoft\Windows\Temporary Internet Files\Content.Word\20160709_1234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91502"/>
            <a:ext cx="34099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Prof O.Kaunde\AppData\Local\Microsoft\Windows\Temporary Internet Files\Content.Word\20160710_105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057" y="4581128"/>
            <a:ext cx="3409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12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Anthei</a:t>
            </a: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Batch Graduates</a:t>
            </a:r>
            <a:endParaRPr lang="en-GB" dirty="0"/>
          </a:p>
        </p:txBody>
      </p:sp>
      <p:pic>
        <p:nvPicPr>
          <p:cNvPr id="1026" name="Picture 2" descr="C:\Users\user\Desktop\Anthei temporary\GRADUATION\Graduation photos\IMG_8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26" y="1481138"/>
            <a:ext cx="67977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Angola is among the large petroleum producers in Africa</a:t>
            </a:r>
          </a:p>
          <a:p>
            <a:r>
              <a:rPr lang="en-US" dirty="0" smtClean="0"/>
              <a:t>Training of experts is limited</a:t>
            </a:r>
          </a:p>
          <a:p>
            <a:r>
              <a:rPr lang="en-US" dirty="0" smtClean="0"/>
              <a:t>Tanzania announced large </a:t>
            </a:r>
            <a:r>
              <a:rPr lang="en-US" b="1" dirty="0" smtClean="0"/>
              <a:t>discoveries of natural gas</a:t>
            </a:r>
            <a:r>
              <a:rPr lang="en-US" dirty="0" smtClean="0"/>
              <a:t> in 2011</a:t>
            </a:r>
          </a:p>
          <a:p>
            <a:r>
              <a:rPr lang="en-US" dirty="0" smtClean="0"/>
              <a:t>Prior to that there was </a:t>
            </a:r>
            <a:r>
              <a:rPr lang="en-US" b="1" dirty="0" smtClean="0"/>
              <a:t>little training</a:t>
            </a:r>
            <a:r>
              <a:rPr lang="en-US" dirty="0" smtClean="0"/>
              <a:t> in petroleum sciences</a:t>
            </a:r>
          </a:p>
          <a:p>
            <a:r>
              <a:rPr lang="en-US" dirty="0" smtClean="0"/>
              <a:t>Sudden demand for </a:t>
            </a:r>
            <a:r>
              <a:rPr lang="en-US" b="1" dirty="0" smtClean="0"/>
              <a:t>experts</a:t>
            </a:r>
          </a:p>
          <a:p>
            <a:r>
              <a:rPr lang="en-US" dirty="0" smtClean="0"/>
              <a:t>Suddenly the need for capacity building became huge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</a:t>
            </a:r>
            <a:r>
              <a:rPr lang="en-US" dirty="0" err="1" smtClean="0"/>
              <a:t>Anthei-EnPe</a:t>
            </a:r>
            <a:r>
              <a:rPr lang="en-US" dirty="0" smtClean="0"/>
              <a:t> Graduation</a:t>
            </a:r>
            <a:endParaRPr lang="en-US" dirty="0"/>
          </a:p>
        </p:txBody>
      </p:sp>
      <p:pic>
        <p:nvPicPr>
          <p:cNvPr id="6" name="Bilde 6" descr="Et bilde som inneholder person, innendørs&#10;&#10;&#10;&#10;Automatisk generert beskrivelse">
            <a:extLst>
              <a:ext uri="{FF2B5EF4-FFF2-40B4-BE49-F238E27FC236}">
                <a16:creationId xmlns="" xmlns:a16="http://schemas.microsoft.com/office/drawing/2014/main" id="{B71813C2-D979-3A41-9D50-DF4A5D563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83951"/>
            <a:ext cx="8229600" cy="39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2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</a:t>
            </a:r>
            <a:r>
              <a:rPr lang="en-US" dirty="0" err="1"/>
              <a:t>Anthei-EnPe</a:t>
            </a:r>
            <a:r>
              <a:rPr lang="en-US" dirty="0"/>
              <a:t> Graduation</a:t>
            </a:r>
          </a:p>
        </p:txBody>
      </p:sp>
      <p:pic>
        <p:nvPicPr>
          <p:cNvPr id="4" name="Bilde 4" descr="Et bilde som inneholder innendørs, person, tak, gulv&#10;&#10;&#10;&#10;Automatisk generert beskrivelse">
            <a:extLst>
              <a:ext uri="{FF2B5EF4-FFF2-40B4-BE49-F238E27FC236}">
                <a16:creationId xmlns="" xmlns:a16="http://schemas.microsoft.com/office/drawing/2014/main" id="{2DFEA947-B809-3B46-A3B2-94D6A077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780" y="1481138"/>
            <a:ext cx="646444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</a:t>
            </a:r>
            <a:r>
              <a:rPr lang="en-US" dirty="0" err="1"/>
              <a:t>Anthei-EnPe</a:t>
            </a:r>
            <a:r>
              <a:rPr lang="en-US" dirty="0"/>
              <a:t> Graduation</a:t>
            </a:r>
          </a:p>
        </p:txBody>
      </p:sp>
      <p:pic>
        <p:nvPicPr>
          <p:cNvPr id="4" name="Bilde 4" descr="Et bilde som inneholder person, mann, stående, utendørs&#10;&#10;&#10;&#10;Automatisk generert beskrivelse">
            <a:extLst>
              <a:ext uri="{FF2B5EF4-FFF2-40B4-BE49-F238E27FC236}">
                <a16:creationId xmlns="" xmlns:a16="http://schemas.microsoft.com/office/drawing/2014/main" id="{5621F7C7-C387-AB4B-84BB-B6D5112F1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23" y="1481138"/>
            <a:ext cx="805015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2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438745"/>
              </p:ext>
            </p:extLst>
          </p:nvPr>
        </p:nvGraphicFramePr>
        <p:xfrm>
          <a:off x="457202" y="1417637"/>
          <a:ext cx="8229597" cy="5569982"/>
        </p:xfrm>
        <a:graphic>
          <a:graphicData uri="http://schemas.openxmlformats.org/drawingml/2006/table">
            <a:tbl>
              <a:tblPr firstRow="1" firstCol="1" bandRow="1"/>
              <a:tblGrid>
                <a:gridCol w="428929"/>
                <a:gridCol w="2522074"/>
                <a:gridCol w="491982"/>
                <a:gridCol w="1269918"/>
                <a:gridCol w="3516694"/>
              </a:tblGrid>
              <a:tr h="26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S/N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Name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Sex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Specialization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Employer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Adela Sykilili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Production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Oras Mkinga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Reservoir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Frida Andalu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Production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Ghati Mwita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Production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Equinor Tanzania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Faustine Kasanda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Schlumberger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Neema Ernest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Tanzania Petroleum Development Corporation (TPDC)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Revocatus Kasheshi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Reservoir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Pan African Energy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Morice Richard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Reservoir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9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Musa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Ryoba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Tanzania Petroleum Development Corporation (TPDC)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charset="0"/>
                          <a:ea typeface="Calibri" charset="0"/>
                        </a:rPr>
                        <a:t>Juliet Antony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charset="0"/>
                          <a:ea typeface="Calibri" charset="0"/>
                        </a:rPr>
                        <a:t>Production</a:t>
                      </a:r>
                      <a:r>
                        <a:rPr lang="en-GB" sz="1800" baseline="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charset="0"/>
                          <a:ea typeface="Calibri" charset="0"/>
                        </a:rPr>
                        <a:t>Dar </a:t>
                      </a:r>
                      <a:r>
                        <a:rPr lang="en-GB" sz="18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es</a:t>
                      </a:r>
                      <a:r>
                        <a:rPr lang="en-GB" sz="1800" dirty="0" smtClean="0">
                          <a:effectLst/>
                          <a:latin typeface="Times New Roman" charset="0"/>
                          <a:ea typeface="Calibri" charset="0"/>
                        </a:rPr>
                        <a:t> Salaam Institute of Tech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Anthei</a:t>
            </a:r>
            <a:r>
              <a:rPr lang="en-US" dirty="0" smtClean="0"/>
              <a:t>/</a:t>
            </a:r>
            <a:r>
              <a:rPr lang="en-US" dirty="0" err="1" smtClean="0"/>
              <a:t>EnPe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batch Graduates professional 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1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1092"/>
              </p:ext>
            </p:extLst>
          </p:nvPr>
        </p:nvGraphicFramePr>
        <p:xfrm>
          <a:off x="179511" y="1556792"/>
          <a:ext cx="8856984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461630"/>
                <a:gridCol w="2714344"/>
                <a:gridCol w="529489"/>
                <a:gridCol w="1366730"/>
                <a:gridCol w="378479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Ernest Mulaya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Geophysics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Geology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Samwuel Lupyana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Dodoma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Mosa Moshi Masawani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Maurel et Prom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Godwin Nsemwa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Vincent Edward Mosha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Pan Africa Energy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Sarah Mbwilo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Reservoir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Energy and Water Utilities Regulatory Authority (EWURA)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Emily Barnabas Kiswaka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Geophysics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Geology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Juliana Mwalyepelo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Production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Desmi Africa Ltd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9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Chone Malembo Lugangizya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Geophysics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Mining Commission of Tanzania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Anthei</a:t>
            </a:r>
            <a:r>
              <a:rPr lang="en-US" dirty="0"/>
              <a:t>/</a:t>
            </a:r>
            <a:r>
              <a:rPr lang="en-US" dirty="0" err="1"/>
              <a:t>EnPe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batch Graduates </a:t>
            </a:r>
            <a:r>
              <a:rPr lang="en-US" dirty="0"/>
              <a:t>professional </a:t>
            </a:r>
            <a:r>
              <a:rPr lang="en-US" dirty="0" smtClean="0"/>
              <a:t>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9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39781"/>
              </p:ext>
            </p:extLst>
          </p:nvPr>
        </p:nvGraphicFramePr>
        <p:xfrm>
          <a:off x="179512" y="1623473"/>
          <a:ext cx="8757392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476773"/>
                <a:gridCol w="2413254"/>
                <a:gridCol w="546858"/>
                <a:gridCol w="1603675"/>
                <a:gridCol w="37168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Alex Willium Mwang’ande 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Mbeya University of Science and Technology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Fred Robert Mkuyi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Nyorobi Kiyuga Busanda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Equinor Tanzania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Kennedy Geofrey Fikeni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Dodoma, School of Mines and Petroleum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Adeltus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N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Rweyemamu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Anthony Richard Maswi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Dar es Salaam, Department of Chemical and Mining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Eunice Jackson Wiswa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Equinor Tanzania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Idd Mussa Mchomvu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Self Employed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9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Shaban Marco Lutome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Geophysics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University of Dodoma, School of Mines and Petroleum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Anthei</a:t>
            </a:r>
            <a:r>
              <a:rPr lang="en-US" dirty="0"/>
              <a:t>/</a:t>
            </a:r>
            <a:r>
              <a:rPr lang="en-US" dirty="0" err="1"/>
              <a:t>EnPe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batch Graduates </a:t>
            </a:r>
            <a:r>
              <a:rPr lang="en-US" dirty="0"/>
              <a:t>professional </a:t>
            </a:r>
            <a:r>
              <a:rPr lang="en-US" dirty="0" smtClean="0"/>
              <a:t>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9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18929"/>
              </p:ext>
            </p:extLst>
          </p:nvPr>
        </p:nvGraphicFramePr>
        <p:xfrm>
          <a:off x="323528" y="1623473"/>
          <a:ext cx="8640959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484290"/>
                <a:gridCol w="2196781"/>
                <a:gridCol w="555482"/>
                <a:gridCol w="1659991"/>
                <a:gridCol w="37444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Zuhuru Nuru Mkindi 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Dar es Salaam Institute of Technology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Daniel Charles Rukonu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Dodoma, School of Mines and Petroleum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Tobias Isaya Magige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Ministry of Energy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Alberto Joseph Cheru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Dar es Salaam Institute of Technology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Oltingei Lindi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Drilling Engineering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Mbeya University of Science and Technology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Sameer Bajber Abdillah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 err="1" smtClean="0">
                          <a:effectLst/>
                          <a:latin typeface="Times New Roman" charset="0"/>
                          <a:ea typeface="Calibri" charset="0"/>
                        </a:rPr>
                        <a:t>Eng</a:t>
                      </a: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Dodoma, School of Mines and Petroleum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Adam Abdallah Makame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Geosciences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Maganga Sospeter Pastory 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charset="0"/>
                          <a:ea typeface="Calibri" charset="0"/>
                        </a:rPr>
                        <a:t>Reservoir </a:t>
                      </a: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&amp; </a:t>
                      </a:r>
                      <a:r>
                        <a:rPr lang="en-GB" sz="1600" dirty="0" err="1">
                          <a:effectLst/>
                          <a:latin typeface="Times New Roman" charset="0"/>
                          <a:ea typeface="Calibri" charset="0"/>
                        </a:rPr>
                        <a:t>Petrophysics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University of Dodoma, School of Mines and Petroleum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9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Faustin Matiku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charset="0"/>
                          <a:ea typeface="Calibri" charset="0"/>
                        </a:rPr>
                        <a:t>Petroleum Geophysics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charset="0"/>
                          <a:ea typeface="Calibri" charset="0"/>
                        </a:rPr>
                        <a:t>TPDC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Anthei</a:t>
            </a:r>
            <a:r>
              <a:rPr lang="en-US" dirty="0"/>
              <a:t>/</a:t>
            </a:r>
            <a:r>
              <a:rPr lang="en-US" dirty="0" err="1"/>
              <a:t>EnPe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batch </a:t>
            </a:r>
            <a:r>
              <a:rPr lang="en-US" dirty="0"/>
              <a:t>Graduates professional attachment</a:t>
            </a:r>
          </a:p>
        </p:txBody>
      </p:sp>
    </p:spTree>
    <p:extLst>
      <p:ext uri="{BB962C8B-B14F-4D97-AF65-F5344CB8AC3E}">
        <p14:creationId xmlns:p14="http://schemas.microsoft.com/office/powerpoint/2010/main" val="36626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ANTHEI</a:t>
            </a:r>
            <a:r>
              <a:rPr lang="nb-NO" dirty="0" smtClean="0"/>
              <a:t> stands for </a:t>
            </a:r>
            <a:r>
              <a:rPr lang="nb-NO" dirty="0" smtClean="0">
                <a:solidFill>
                  <a:srgbClr val="FF0000"/>
                </a:solidFill>
              </a:rPr>
              <a:t>A</a:t>
            </a:r>
            <a:r>
              <a:rPr lang="nb-NO" dirty="0" smtClean="0"/>
              <a:t>ngolan, </a:t>
            </a:r>
            <a:r>
              <a:rPr lang="nb-NO" dirty="0" smtClean="0">
                <a:solidFill>
                  <a:srgbClr val="FF0000"/>
                </a:solidFill>
              </a:rPr>
              <a:t>N</a:t>
            </a:r>
            <a:r>
              <a:rPr lang="nb-NO" dirty="0" smtClean="0"/>
              <a:t>orwegian, </a:t>
            </a:r>
            <a:r>
              <a:rPr lang="nb-NO" dirty="0" err="1" smtClean="0">
                <a:solidFill>
                  <a:srgbClr val="FF0000"/>
                </a:solidFill>
              </a:rPr>
              <a:t>T</a:t>
            </a:r>
            <a:r>
              <a:rPr lang="nb-NO" dirty="0" err="1" smtClean="0"/>
              <a:t>anzanian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FF0000"/>
                </a:solidFill>
              </a:rPr>
              <a:t>H</a:t>
            </a:r>
            <a:r>
              <a:rPr lang="nb-NO" dirty="0" err="1" smtClean="0"/>
              <a:t>igher</a:t>
            </a:r>
            <a:r>
              <a:rPr lang="nb-NO" dirty="0" smtClean="0"/>
              <a:t> </a:t>
            </a:r>
            <a:r>
              <a:rPr lang="nb-NO" dirty="0" err="1">
                <a:solidFill>
                  <a:srgbClr val="FF0000"/>
                </a:solidFill>
              </a:rPr>
              <a:t>E</a:t>
            </a:r>
            <a:r>
              <a:rPr lang="nb-NO" dirty="0" err="1"/>
              <a:t>ducation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I</a:t>
            </a:r>
            <a:r>
              <a:rPr lang="nb-NO" dirty="0" smtClean="0"/>
              <a:t>nitiative</a:t>
            </a:r>
          </a:p>
          <a:p>
            <a:r>
              <a:rPr lang="nb-NO" dirty="0" smtClean="0"/>
              <a:t>Program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b="1" dirty="0"/>
              <a:t>in </a:t>
            </a:r>
            <a:r>
              <a:rPr lang="nb-NO" b="1" dirty="0" smtClean="0"/>
              <a:t>2011 (3yr </a:t>
            </a:r>
            <a:r>
              <a:rPr lang="nb-NO" b="1" dirty="0" err="1" smtClean="0"/>
              <a:t>project</a:t>
            </a:r>
            <a:r>
              <a:rPr lang="nb-NO" b="1" dirty="0" smtClean="0"/>
              <a:t>)</a:t>
            </a:r>
          </a:p>
          <a:p>
            <a:r>
              <a:rPr lang="nb-NO" dirty="0" smtClean="0"/>
              <a:t>Three </a:t>
            </a:r>
            <a:r>
              <a:rPr lang="nb-NO" dirty="0" err="1" smtClean="0"/>
              <a:t>Universities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endParaRPr lang="nb-NO" dirty="0" smtClean="0"/>
          </a:p>
          <a:p>
            <a:pPr lvl="1"/>
            <a:r>
              <a:rPr lang="nb-NO" b="1" dirty="0" smtClean="0"/>
              <a:t>NTNU, UDSM and UAN</a:t>
            </a:r>
            <a:r>
              <a:rPr lang="nb-NO" dirty="0" smtClean="0"/>
              <a:t> (</a:t>
            </a:r>
            <a:r>
              <a:rPr lang="nb-NO" dirty="0" err="1" smtClean="0"/>
              <a:t>Augustinho</a:t>
            </a:r>
            <a:r>
              <a:rPr lang="nb-NO" dirty="0" smtClean="0"/>
              <a:t> Netto) </a:t>
            </a:r>
          </a:p>
          <a:p>
            <a:r>
              <a:rPr lang="nb-NO" dirty="0" err="1" smtClean="0"/>
              <a:t>Supported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1st </a:t>
            </a:r>
            <a:r>
              <a:rPr lang="nb-NO" dirty="0" err="1" smtClean="0"/>
              <a:t>year</a:t>
            </a:r>
            <a:r>
              <a:rPr lang="nb-NO" dirty="0" smtClean="0"/>
              <a:t> by</a:t>
            </a:r>
          </a:p>
          <a:p>
            <a:pPr lvl="1"/>
            <a:r>
              <a:rPr lang="nb-NO" b="1" dirty="0" err="1" smtClean="0"/>
              <a:t>EnPe</a:t>
            </a:r>
            <a:r>
              <a:rPr lang="nb-NO" b="1" dirty="0" smtClean="0"/>
              <a:t> </a:t>
            </a:r>
          </a:p>
          <a:p>
            <a:pPr lvl="1"/>
            <a:r>
              <a:rPr lang="nb-NO" b="1" dirty="0" smtClean="0"/>
              <a:t>Statoil Tanzania and </a:t>
            </a:r>
          </a:p>
          <a:p>
            <a:pPr lvl="1"/>
            <a:r>
              <a:rPr lang="nb-NO" b="1" dirty="0" smtClean="0"/>
              <a:t>Statoil Angola</a:t>
            </a:r>
            <a:r>
              <a:rPr lang="nb-NO" dirty="0" smtClean="0"/>
              <a:t>.</a:t>
            </a:r>
          </a:p>
          <a:p>
            <a:r>
              <a:rPr lang="en-US" dirty="0" smtClean="0"/>
              <a:t>The students do </a:t>
            </a:r>
            <a:r>
              <a:rPr lang="en-US" b="1" dirty="0" smtClean="0"/>
              <a:t>course work</a:t>
            </a:r>
            <a:r>
              <a:rPr lang="en-US" dirty="0" smtClean="0"/>
              <a:t> at NTNU and conduct </a:t>
            </a:r>
            <a:r>
              <a:rPr lang="en-US" b="1" dirty="0" smtClean="0"/>
              <a:t>research for dissertation</a:t>
            </a:r>
            <a:r>
              <a:rPr lang="en-US" dirty="0" smtClean="0"/>
              <a:t> at UDSM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</a:t>
            </a:r>
            <a:r>
              <a:rPr lang="mr-IN" dirty="0" smtClean="0"/>
              <a:t>–</a:t>
            </a:r>
            <a:r>
              <a:rPr lang="en-US" dirty="0" smtClean="0"/>
              <a:t> The </a:t>
            </a:r>
            <a:r>
              <a:rPr lang="en-US" dirty="0" err="1" smtClean="0"/>
              <a:t>Anthei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19 </a:t>
            </a:r>
            <a:r>
              <a:rPr lang="nb-NO" b="1" dirty="0" err="1" smtClean="0"/>
              <a:t>MSc</a:t>
            </a:r>
            <a:r>
              <a:rPr lang="nb-NO" b="1" dirty="0" smtClean="0"/>
              <a:t> students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admitted</a:t>
            </a:r>
            <a:r>
              <a:rPr lang="nb-NO" dirty="0" smtClean="0"/>
              <a:t> </a:t>
            </a:r>
            <a:r>
              <a:rPr lang="nb-NO" dirty="0"/>
              <a:t>in </a:t>
            </a:r>
            <a:r>
              <a:rPr lang="nb-NO" b="1" dirty="0"/>
              <a:t>August 2012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dirty="0" smtClean="0"/>
              <a:t>One </a:t>
            </a:r>
            <a:r>
              <a:rPr lang="nb-NO" dirty="0" err="1"/>
              <a:t>Ph.D</a:t>
            </a:r>
            <a:r>
              <a:rPr lang="nb-NO" dirty="0"/>
              <a:t>. </a:t>
            </a:r>
            <a:r>
              <a:rPr lang="nb-NO" dirty="0" err="1"/>
              <a:t>candidate</a:t>
            </a:r>
            <a:r>
              <a:rPr lang="nb-NO" dirty="0"/>
              <a:t> from Angola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 smtClean="0"/>
              <a:t>admitted</a:t>
            </a:r>
            <a:r>
              <a:rPr lang="nb-NO" dirty="0" smtClean="0"/>
              <a:t> </a:t>
            </a:r>
            <a:r>
              <a:rPr lang="nb-NO" dirty="0"/>
              <a:t>in </a:t>
            </a:r>
            <a:r>
              <a:rPr lang="nb-NO" dirty="0" smtClean="0"/>
              <a:t>2011</a:t>
            </a:r>
          </a:p>
          <a:p>
            <a:r>
              <a:rPr lang="nb-NO" dirty="0" err="1" smtClean="0"/>
              <a:t>Orientation</a:t>
            </a:r>
            <a:r>
              <a:rPr lang="nb-NO" dirty="0" smtClean="0"/>
              <a:t> for all </a:t>
            </a:r>
            <a:r>
              <a:rPr lang="nb-NO" dirty="0" err="1" smtClean="0"/>
              <a:t>courses</a:t>
            </a:r>
            <a:r>
              <a:rPr lang="nb-NO" dirty="0" smtClean="0"/>
              <a:t> done at UDSM</a:t>
            </a:r>
          </a:p>
          <a:p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feature</a:t>
            </a:r>
            <a:r>
              <a:rPr lang="nb-NO" dirty="0" smtClean="0"/>
              <a:t> </a:t>
            </a:r>
            <a:r>
              <a:rPr lang="mr-IN" dirty="0" smtClean="0"/>
              <a:t>–</a:t>
            </a:r>
            <a:r>
              <a:rPr lang="nb-NO" dirty="0" smtClean="0"/>
              <a:t> </a:t>
            </a:r>
            <a:r>
              <a:rPr lang="nb-NO" dirty="0" err="1" smtClean="0"/>
              <a:t>industry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EnPe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2013 and 2014 the program was supported only by Statoil Tanzania and Statoil Angola</a:t>
            </a:r>
          </a:p>
          <a:p>
            <a:r>
              <a:rPr lang="en-US" dirty="0" smtClean="0"/>
              <a:t>22 Students admitted for MSc (2013-14)</a:t>
            </a:r>
          </a:p>
          <a:p>
            <a:pPr lvl="1"/>
            <a:r>
              <a:rPr lang="en-US" dirty="0" smtClean="0"/>
              <a:t>18 from Tanzania</a:t>
            </a:r>
          </a:p>
          <a:p>
            <a:pPr lvl="1"/>
            <a:r>
              <a:rPr lang="en-US" dirty="0" smtClean="0"/>
              <a:t>4 from Angola</a:t>
            </a:r>
          </a:p>
          <a:p>
            <a:r>
              <a:rPr lang="en-US" dirty="0" smtClean="0"/>
              <a:t>Between 2014 and 2016 participation by Angola further declined</a:t>
            </a:r>
          </a:p>
          <a:p>
            <a:r>
              <a:rPr lang="en-US" dirty="0" smtClean="0"/>
              <a:t>Angola stopped in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0565"/>
              </p:ext>
            </p:extLst>
          </p:nvPr>
        </p:nvGraphicFramePr>
        <p:xfrm>
          <a:off x="35496" y="117987"/>
          <a:ext cx="8937523" cy="660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1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17910"/>
              </p:ext>
            </p:extLst>
          </p:nvPr>
        </p:nvGraphicFramePr>
        <p:xfrm>
          <a:off x="35496" y="221226"/>
          <a:ext cx="9085007" cy="663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44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 total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/>
              <a:t>78 </a:t>
            </a:r>
            <a:r>
              <a:rPr lang="nb-NO" b="1" dirty="0" err="1"/>
              <a:t>M.Sc</a:t>
            </a:r>
            <a:r>
              <a:rPr lang="nb-NO" b="1" dirty="0"/>
              <a:t>.</a:t>
            </a:r>
            <a:r>
              <a:rPr lang="nb-NO" dirty="0"/>
              <a:t> students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admitted</a:t>
            </a:r>
            <a:r>
              <a:rPr lang="nb-NO" dirty="0"/>
              <a:t> to NTNU as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ANTHEI </a:t>
            </a:r>
            <a:r>
              <a:rPr lang="mr-IN" dirty="0" smtClean="0"/>
              <a:t>–</a:t>
            </a:r>
            <a:r>
              <a:rPr lang="nb-NO" dirty="0" smtClean="0"/>
              <a:t> </a:t>
            </a:r>
            <a:r>
              <a:rPr lang="nb-NO" dirty="0" err="1" smtClean="0"/>
              <a:t>EnPe</a:t>
            </a:r>
            <a:r>
              <a:rPr lang="nb-NO" dirty="0" smtClean="0"/>
              <a:t> program </a:t>
            </a:r>
            <a:r>
              <a:rPr lang="nb-NO" dirty="0"/>
              <a:t>during </a:t>
            </a:r>
            <a:r>
              <a:rPr lang="nb-NO" dirty="0" err="1"/>
              <a:t>the</a:t>
            </a:r>
            <a:r>
              <a:rPr lang="nb-NO" dirty="0"/>
              <a:t> time </a:t>
            </a:r>
            <a:r>
              <a:rPr lang="nb-NO" dirty="0" err="1"/>
              <a:t>period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2012-2017,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b="1" dirty="0"/>
              <a:t>14 </a:t>
            </a:r>
            <a:r>
              <a:rPr lang="nb-NO" b="1" dirty="0" err="1"/>
              <a:t>are</a:t>
            </a:r>
            <a:r>
              <a:rPr lang="nb-NO" b="1" dirty="0"/>
              <a:t> from Angola</a:t>
            </a:r>
            <a:r>
              <a:rPr lang="nb-NO" dirty="0"/>
              <a:t> and </a:t>
            </a:r>
            <a:r>
              <a:rPr lang="nb-NO" b="1" dirty="0"/>
              <a:t>64 from Tanzania</a:t>
            </a:r>
            <a:r>
              <a:rPr lang="nb-NO" dirty="0"/>
              <a:t>. In </a:t>
            </a:r>
            <a:r>
              <a:rPr lang="nb-NO" dirty="0" err="1"/>
              <a:t>addition</a:t>
            </a:r>
            <a:r>
              <a:rPr lang="nb-NO" dirty="0"/>
              <a:t> </a:t>
            </a:r>
            <a:r>
              <a:rPr lang="nb-NO" b="1" dirty="0"/>
              <a:t>3 </a:t>
            </a:r>
            <a:r>
              <a:rPr lang="nb-NO" b="1" dirty="0" err="1"/>
              <a:t>Ph.D</a:t>
            </a:r>
            <a:r>
              <a:rPr lang="nb-NO" dirty="0"/>
              <a:t>. </a:t>
            </a:r>
            <a:r>
              <a:rPr lang="nb-NO" dirty="0" err="1"/>
              <a:t>candidates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admitted</a:t>
            </a:r>
            <a:r>
              <a:rPr lang="nb-NO" dirty="0"/>
              <a:t>, 1 from Angola and 2 from Tanzania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number trained through </a:t>
            </a:r>
            <a:r>
              <a:rPr lang="en-US" dirty="0" err="1" smtClean="0"/>
              <a:t>Anthei</a:t>
            </a:r>
            <a:r>
              <a:rPr lang="en-US" dirty="0" smtClean="0"/>
              <a:t>/</a:t>
            </a:r>
            <a:r>
              <a:rPr lang="en-US" dirty="0" err="1" smtClean="0"/>
              <a:t>EnPe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79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2504</TotalTime>
  <Words>1659</Words>
  <Application>Microsoft Macintosh PowerPoint</Application>
  <PresentationFormat>On-screen Show (4:3)</PresentationFormat>
  <Paragraphs>440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Lucida Sans Unicode</vt:lpstr>
      <vt:lpstr>Mangal</vt:lpstr>
      <vt:lpstr>Times New Roman</vt:lpstr>
      <vt:lpstr>Verdana</vt:lpstr>
      <vt:lpstr>Wingdings 2</vt:lpstr>
      <vt:lpstr>Wingdings 3</vt:lpstr>
      <vt:lpstr>Concourse</vt:lpstr>
      <vt:lpstr>EnPe Academic Seminar Trondheim Norway 2019   Anthei/EnPe II Project – An Overview</vt:lpstr>
      <vt:lpstr>Outline</vt:lpstr>
      <vt:lpstr>Background</vt:lpstr>
      <vt:lpstr>Part I – The Anthei Project</vt:lpstr>
      <vt:lpstr>Part I cont.</vt:lpstr>
      <vt:lpstr>Part I cont.</vt:lpstr>
      <vt:lpstr>PowerPoint Presentation</vt:lpstr>
      <vt:lpstr>PowerPoint Presentation</vt:lpstr>
      <vt:lpstr>Overall number trained through Anthei/EnPe</vt:lpstr>
      <vt:lpstr>Part II Anthei-EnPe II</vt:lpstr>
      <vt:lpstr>Project objective</vt:lpstr>
      <vt:lpstr>Project achievements</vt:lpstr>
      <vt:lpstr>Project achievements cont.</vt:lpstr>
      <vt:lpstr>Project achievements cont.</vt:lpstr>
      <vt:lpstr>Project achievements cont.</vt:lpstr>
      <vt:lpstr>Project achievements cont.</vt:lpstr>
      <vt:lpstr>Project achievements cont.</vt:lpstr>
      <vt:lpstr>Project achievements cont.</vt:lpstr>
      <vt:lpstr>Project achievements cont.</vt:lpstr>
      <vt:lpstr>Project achievements cont.</vt:lpstr>
      <vt:lpstr>Project achievements cont.</vt:lpstr>
      <vt:lpstr>Project output cont.</vt:lpstr>
      <vt:lpstr>Challenges</vt:lpstr>
      <vt:lpstr>The Future</vt:lpstr>
      <vt:lpstr>Conclusion</vt:lpstr>
      <vt:lpstr>PowerPoint Presentation</vt:lpstr>
      <vt:lpstr>2017 Candidates in a session</vt:lpstr>
      <vt:lpstr>2016 Candidates on a field trip</vt:lpstr>
      <vt:lpstr>Anthei 1st Batch Graduates</vt:lpstr>
      <vt:lpstr>Fifth Anthei-EnPe Graduation</vt:lpstr>
      <vt:lpstr>Fifth Anthei-EnPe Graduation</vt:lpstr>
      <vt:lpstr>Fifth Anthei-EnPe Graduation</vt:lpstr>
      <vt:lpstr>Anthei/EnPe 1st batch Graduates professional attachment</vt:lpstr>
      <vt:lpstr>Anthei/EnPe 2nd batch Graduates professional attachment</vt:lpstr>
      <vt:lpstr>Anthei/EnPe 3rd batch Graduates professional attachment</vt:lpstr>
      <vt:lpstr>Anthei/EnPe 4th batch Graduates professional attachment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ANTHEI – UDSM PERSPECTIVE</dc:title>
  <dc:creator>Prof O.Kaunde</dc:creator>
  <cp:lastModifiedBy>Hege Gabrielsen Førsvoll</cp:lastModifiedBy>
  <cp:revision>191</cp:revision>
  <dcterms:created xsi:type="dcterms:W3CDTF">2012-07-03T17:50:45Z</dcterms:created>
  <dcterms:modified xsi:type="dcterms:W3CDTF">2019-02-27T10:12:04Z</dcterms:modified>
</cp:coreProperties>
</file>