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9" r:id="rId2"/>
    <p:sldId id="258" r:id="rId3"/>
    <p:sldId id="268" r:id="rId4"/>
    <p:sldId id="267" r:id="rId5"/>
    <p:sldId id="286" r:id="rId6"/>
    <p:sldId id="288" r:id="rId7"/>
    <p:sldId id="289" r:id="rId8"/>
    <p:sldId id="285" r:id="rId9"/>
    <p:sldId id="287" r:id="rId10"/>
    <p:sldId id="262" r:id="rId11"/>
    <p:sldId id="271" r:id="rId12"/>
    <p:sldId id="269" r:id="rId13"/>
    <p:sldId id="270" r:id="rId14"/>
    <p:sldId id="263" r:id="rId15"/>
    <p:sldId id="281" r:id="rId16"/>
    <p:sldId id="284" r:id="rId17"/>
    <p:sldId id="264" r:id="rId18"/>
    <p:sldId id="265" r:id="rId19"/>
    <p:sldId id="266" r:id="rId20"/>
    <p:sldId id="283" r:id="rId21"/>
    <p:sldId id="272" r:id="rId22"/>
    <p:sldId id="273" r:id="rId23"/>
    <p:sldId id="274" r:id="rId24"/>
    <p:sldId id="280" r:id="rId25"/>
    <p:sldId id="275" r:id="rId26"/>
    <p:sldId id="276" r:id="rId27"/>
    <p:sldId id="277" r:id="rId28"/>
    <p:sldId id="282" r:id="rId29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9CFF2D-A167-4B2D-A7E7-34CCF556E4A0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5AA58CC-8DD0-4263-8BCA-E2E410931826}">
      <dgm:prSet/>
      <dgm:spPr/>
      <dgm:t>
        <a:bodyPr/>
        <a:lstStyle/>
        <a:p>
          <a:pPr rtl="0"/>
          <a:r>
            <a:rPr lang="en-US"/>
            <a:t>Thank you for your attention</a:t>
          </a:r>
        </a:p>
      </dgm:t>
    </dgm:pt>
    <dgm:pt modelId="{32863616-CEF0-4BEA-B5C1-43277A12B29D}" type="parTrans" cxnId="{F0DAEBE9-0BBC-43C0-8827-865EE78A7CE8}">
      <dgm:prSet/>
      <dgm:spPr/>
      <dgm:t>
        <a:bodyPr/>
        <a:lstStyle/>
        <a:p>
          <a:endParaRPr lang="en-US"/>
        </a:p>
      </dgm:t>
    </dgm:pt>
    <dgm:pt modelId="{D6B81463-FEE4-420B-8B5F-212F92788B3F}" type="sibTrans" cxnId="{F0DAEBE9-0BBC-43C0-8827-865EE78A7CE8}">
      <dgm:prSet/>
      <dgm:spPr/>
      <dgm:t>
        <a:bodyPr/>
        <a:lstStyle/>
        <a:p>
          <a:endParaRPr lang="en-US"/>
        </a:p>
      </dgm:t>
    </dgm:pt>
    <dgm:pt modelId="{B0EFA2A8-05ED-4C90-B86B-8C231BAB9A6B}" type="pres">
      <dgm:prSet presAssocID="{EB9CFF2D-A167-4B2D-A7E7-34CCF556E4A0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04052EF-3D50-45C4-8C1B-56F1420A6F5A}" type="pres">
      <dgm:prSet presAssocID="{75AA58CC-8DD0-4263-8BCA-E2E410931826}" presName="circ1TxSh" presStyleLbl="vennNode1" presStyleIdx="0" presStyleCnt="1"/>
      <dgm:spPr/>
      <dgm:t>
        <a:bodyPr/>
        <a:lstStyle/>
        <a:p>
          <a:endParaRPr lang="en-US"/>
        </a:p>
      </dgm:t>
    </dgm:pt>
  </dgm:ptLst>
  <dgm:cxnLst>
    <dgm:cxn modelId="{F0DAEBE9-0BBC-43C0-8827-865EE78A7CE8}" srcId="{EB9CFF2D-A167-4B2D-A7E7-34CCF556E4A0}" destId="{75AA58CC-8DD0-4263-8BCA-E2E410931826}" srcOrd="0" destOrd="0" parTransId="{32863616-CEF0-4BEA-B5C1-43277A12B29D}" sibTransId="{D6B81463-FEE4-420B-8B5F-212F92788B3F}"/>
    <dgm:cxn modelId="{0051BC01-E44D-44C9-83C2-651CCFF337C7}" type="presOf" srcId="{75AA58CC-8DD0-4263-8BCA-E2E410931826}" destId="{B04052EF-3D50-45C4-8C1B-56F1420A6F5A}" srcOrd="0" destOrd="0" presId="urn:microsoft.com/office/officeart/2005/8/layout/venn1"/>
    <dgm:cxn modelId="{8005D71E-E2A5-46E1-93D7-73DCDD041CAF}" type="presOf" srcId="{EB9CFF2D-A167-4B2D-A7E7-34CCF556E4A0}" destId="{B0EFA2A8-05ED-4C90-B86B-8C231BAB9A6B}" srcOrd="0" destOrd="0" presId="urn:microsoft.com/office/officeart/2005/8/layout/venn1"/>
    <dgm:cxn modelId="{7D21AAE0-DCBC-4778-A7D0-3CC03787F754}" type="presParOf" srcId="{B0EFA2A8-05ED-4C90-B86B-8C231BAB9A6B}" destId="{B04052EF-3D50-45C4-8C1B-56F1420A6F5A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4052EF-3D50-45C4-8C1B-56F1420A6F5A}">
      <dsp:nvSpPr>
        <dsp:cNvPr id="0" name=""/>
        <dsp:cNvSpPr/>
      </dsp:nvSpPr>
      <dsp:spPr>
        <a:xfrm>
          <a:off x="3082131" y="0"/>
          <a:ext cx="4351338" cy="435133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533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700" kern="1200"/>
            <a:t>Thank you for your attention</a:t>
          </a:r>
        </a:p>
      </dsp:txBody>
      <dsp:txXfrm>
        <a:off x="3719370" y="637239"/>
        <a:ext cx="3076860" cy="30768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4FFEC7-3100-4B11-BDD0-BFF7ECC54C7B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82277E-6A68-4D7A-B8C0-C62C71625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240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40F7-C990-408B-8094-06A88C0E92AB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F9C36-921E-4BA8-96E7-1B395A334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49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40F7-C990-408B-8094-06A88C0E92AB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F9C36-921E-4BA8-96E7-1B395A334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438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40F7-C990-408B-8094-06A88C0E92AB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F9C36-921E-4BA8-96E7-1B395A334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32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40F7-C990-408B-8094-06A88C0E92AB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F9C36-921E-4BA8-96E7-1B395A334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32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40F7-C990-408B-8094-06A88C0E92AB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F9C36-921E-4BA8-96E7-1B395A334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538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40F7-C990-408B-8094-06A88C0E92AB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F9C36-921E-4BA8-96E7-1B395A334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743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40F7-C990-408B-8094-06A88C0E92AB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F9C36-921E-4BA8-96E7-1B395A334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588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40F7-C990-408B-8094-06A88C0E92AB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F9C36-921E-4BA8-96E7-1B395A334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94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40F7-C990-408B-8094-06A88C0E92AB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F9C36-921E-4BA8-96E7-1B395A334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982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40F7-C990-408B-8094-06A88C0E92AB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F9C36-921E-4BA8-96E7-1B395A334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083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40F7-C990-408B-8094-06A88C0E92AB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F9C36-921E-4BA8-96E7-1B395A334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74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6340F7-C990-408B-8094-06A88C0E92AB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F9C36-921E-4BA8-96E7-1B395A334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449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5495"/>
            <a:ext cx="10515600" cy="143519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 Research and academic results of the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EnPe-Programme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</a:t>
            </a:r>
            <a:r>
              <a:rPr lang="en-GB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-28</a:t>
            </a:r>
            <a:r>
              <a:rPr lang="en-GB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February 2018</a:t>
            </a:r>
            <a:b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2670" y="2506662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3200" b="1" dirty="0" err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EnPe</a:t>
            </a:r>
            <a:r>
              <a:rPr lang="en-GB" sz="32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Juba-</a:t>
            </a:r>
            <a:r>
              <a:rPr lang="en-GB" sz="3200" b="1" dirty="0" err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Makerere</a:t>
            </a:r>
            <a:r>
              <a:rPr lang="en-GB" sz="32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-Bergen collaboration project</a:t>
            </a:r>
            <a:r>
              <a:rPr lang="en-US" sz="32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JuMakBe</a:t>
            </a:r>
            <a:r>
              <a:rPr lang="en-US" sz="32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sz="3200" dirty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endParaRPr lang="en-GB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pPr algn="ctr"/>
            <a:endParaRPr lang="en-GB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William </a:t>
            </a:r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Helland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-Hansen, </a:t>
            </a: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Betty </a:t>
            </a:r>
            <a:r>
              <a:rPr lang="en-GB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Nagudi</a:t>
            </a: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Thomas Oromo</a:t>
            </a:r>
            <a:endParaRPr lang="en-GB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828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Academic </a:t>
            </a:r>
            <a:r>
              <a:rPr lang="en-US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Programmes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281" y="1825624"/>
            <a:ext cx="11510683" cy="465585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B050"/>
                </a:solidFill>
              </a:rPr>
              <a:t>MSc Petroleum Geosciences: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Developed </a:t>
            </a:r>
            <a:r>
              <a:rPr lang="en-US" b="1" dirty="0">
                <a:solidFill>
                  <a:srgbClr val="FF0000"/>
                </a:solidFill>
              </a:rPr>
              <a:t>during </a:t>
            </a:r>
            <a:r>
              <a:rPr lang="en-US" b="1" dirty="0" err="1">
                <a:solidFill>
                  <a:srgbClr val="FF0000"/>
                </a:solidFill>
              </a:rPr>
              <a:t>EnPe</a:t>
            </a:r>
            <a:r>
              <a:rPr lang="en-US" b="1" dirty="0">
                <a:solidFill>
                  <a:srgbClr val="FF0000"/>
                </a:solidFill>
              </a:rPr>
              <a:t> I in 2009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Several research Activities during </a:t>
            </a:r>
            <a:r>
              <a:rPr lang="en-US" b="1" dirty="0" err="1"/>
              <a:t>EnPe</a:t>
            </a:r>
            <a:r>
              <a:rPr lang="en-US" b="1" dirty="0"/>
              <a:t> I and </a:t>
            </a:r>
            <a:r>
              <a:rPr lang="en-US" b="1" dirty="0" err="1">
                <a:solidFill>
                  <a:srgbClr val="FF0000"/>
                </a:solidFill>
              </a:rPr>
              <a:t>EnPe</a:t>
            </a:r>
            <a:r>
              <a:rPr lang="en-US" b="1" dirty="0">
                <a:solidFill>
                  <a:srgbClr val="FF0000"/>
                </a:solidFill>
              </a:rPr>
              <a:t> II </a:t>
            </a:r>
            <a:r>
              <a:rPr lang="en-US" b="1" dirty="0"/>
              <a:t>(titles?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Several </a:t>
            </a:r>
            <a:r>
              <a:rPr lang="en-US" b="1" dirty="0">
                <a:solidFill>
                  <a:srgbClr val="FF0000"/>
                </a:solidFill>
              </a:rPr>
              <a:t>research facilities </a:t>
            </a:r>
            <a:r>
              <a:rPr lang="en-US" b="1" dirty="0"/>
              <a:t>have been </a:t>
            </a:r>
            <a:r>
              <a:rPr lang="en-US" b="1" dirty="0">
                <a:solidFill>
                  <a:srgbClr val="FF0000"/>
                </a:solidFill>
              </a:rPr>
              <a:t>acquired</a:t>
            </a:r>
            <a:r>
              <a:rPr lang="en-US" b="1" dirty="0"/>
              <a:t> or </a:t>
            </a:r>
            <a:r>
              <a:rPr lang="en-US" b="1" dirty="0">
                <a:solidFill>
                  <a:srgbClr val="FF0000"/>
                </a:solidFill>
              </a:rPr>
              <a:t>repaired</a:t>
            </a:r>
            <a:r>
              <a:rPr lang="en-US" b="1" dirty="0"/>
              <a:t> during </a:t>
            </a:r>
            <a:r>
              <a:rPr lang="en-US" b="1" dirty="0" err="1">
                <a:solidFill>
                  <a:srgbClr val="FF0000"/>
                </a:solidFill>
              </a:rPr>
              <a:t>EnPe</a:t>
            </a:r>
            <a:r>
              <a:rPr lang="en-US" b="1" dirty="0">
                <a:solidFill>
                  <a:srgbClr val="FF0000"/>
                </a:solidFill>
              </a:rPr>
              <a:t> II 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Renovated </a:t>
            </a:r>
            <a:r>
              <a:rPr lang="en-US" b="1" dirty="0">
                <a:solidFill>
                  <a:srgbClr val="FF0000"/>
                </a:solidFill>
              </a:rPr>
              <a:t>three labs </a:t>
            </a:r>
            <a:r>
              <a:rPr lang="en-US" b="1" dirty="0"/>
              <a:t>(2 geophysics, 1 geochemistry) 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B050"/>
                </a:solidFill>
              </a:rPr>
              <a:t>We have not reviewed/revised any academic programs under this project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970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1365"/>
            <a:ext cx="10515600" cy="739589"/>
          </a:xfrm>
        </p:spPr>
        <p:txBody>
          <a:bodyPr>
            <a:norm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Databases developed under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EnPe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0954"/>
            <a:ext cx="10515600" cy="5849470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>
                <a:solidFill>
                  <a:schemeClr val="accent6"/>
                </a:solidFill>
              </a:rPr>
              <a:t>1.Research</a:t>
            </a:r>
          </a:p>
          <a:p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EnPe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</a:t>
            </a:r>
            <a:r>
              <a:rPr lang="en-US" dirty="0">
                <a:solidFill>
                  <a:srgbClr val="00B0F0"/>
                </a:solidFill>
              </a:rPr>
              <a:t>(2012/13, 2013/14)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supported </a:t>
            </a:r>
            <a:r>
              <a:rPr lang="en-US" dirty="0"/>
              <a:t>(2014/15, 2015/16)</a:t>
            </a:r>
          </a:p>
          <a:p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EnPe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II </a:t>
            </a:r>
            <a:r>
              <a:rPr lang="en-US" dirty="0">
                <a:solidFill>
                  <a:srgbClr val="FF0000"/>
                </a:solidFill>
              </a:rPr>
              <a:t>(2016/17, 2017/18, 2018/19)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6"/>
                </a:solidFill>
              </a:rPr>
              <a:t>2.Equipment and software</a:t>
            </a:r>
          </a:p>
          <a:p>
            <a:r>
              <a:rPr lang="en-US" dirty="0">
                <a:solidFill>
                  <a:srgbClr val="FF0000"/>
                </a:solidFill>
              </a:rPr>
              <a:t>Purchased and maintenance plan</a:t>
            </a:r>
          </a:p>
          <a:p>
            <a:r>
              <a:rPr lang="en-US" dirty="0">
                <a:solidFill>
                  <a:srgbClr val="FF0000"/>
                </a:solidFill>
              </a:rPr>
              <a:t>Repaired</a:t>
            </a:r>
          </a:p>
          <a:p>
            <a:pPr marL="0" indent="0">
              <a:buNone/>
            </a:pPr>
            <a:r>
              <a:rPr lang="en-US" sz="3600" b="1" dirty="0">
                <a:solidFill>
                  <a:schemeClr val="accent6"/>
                </a:solidFill>
              </a:rPr>
              <a:t>3. Renovations</a:t>
            </a:r>
          </a:p>
        </p:txBody>
      </p:sp>
    </p:spTree>
    <p:extLst>
      <p:ext uri="{BB962C8B-B14F-4D97-AF65-F5344CB8AC3E}">
        <p14:creationId xmlns:p14="http://schemas.microsoft.com/office/powerpoint/2010/main" val="32410980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0"/>
            <a:ext cx="10936941" cy="112955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MSc Research topics by the 5th Cohort of </a:t>
            </a:r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EnPe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Students (2016/2017) (cohort 1 </a:t>
            </a:r>
            <a:r>
              <a:rPr lang="en-US" sz="3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EnPe</a:t>
            </a:r>
            <a:r>
              <a:rPr lang="en-US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II)</a:t>
            </a:r>
            <a:br>
              <a:rPr lang="en-US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1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1789106"/>
              </p:ext>
            </p:extLst>
          </p:nvPr>
        </p:nvGraphicFramePr>
        <p:xfrm>
          <a:off x="169816" y="914400"/>
          <a:ext cx="10650411" cy="74050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8742">
                  <a:extLst>
                    <a:ext uri="{9D8B030D-6E8A-4147-A177-3AD203B41FA5}">
                      <a16:colId xmlns:a16="http://schemas.microsoft.com/office/drawing/2014/main" val="2635256224"/>
                    </a:ext>
                  </a:extLst>
                </a:gridCol>
                <a:gridCol w="2398742">
                  <a:extLst>
                    <a:ext uri="{9D8B030D-6E8A-4147-A177-3AD203B41FA5}">
                      <a16:colId xmlns:a16="http://schemas.microsoft.com/office/drawing/2014/main" val="4210857564"/>
                    </a:ext>
                  </a:extLst>
                </a:gridCol>
                <a:gridCol w="2398742">
                  <a:extLst>
                    <a:ext uri="{9D8B030D-6E8A-4147-A177-3AD203B41FA5}">
                      <a16:colId xmlns:a16="http://schemas.microsoft.com/office/drawing/2014/main" val="1537785489"/>
                    </a:ext>
                  </a:extLst>
                </a:gridCol>
                <a:gridCol w="1503209">
                  <a:extLst>
                    <a:ext uri="{9D8B030D-6E8A-4147-A177-3AD203B41FA5}">
                      <a16:colId xmlns:a16="http://schemas.microsoft.com/office/drawing/2014/main" val="3808830241"/>
                    </a:ext>
                  </a:extLst>
                </a:gridCol>
                <a:gridCol w="1950976">
                  <a:extLst>
                    <a:ext uri="{9D8B030D-6E8A-4147-A177-3AD203B41FA5}">
                      <a16:colId xmlns:a16="http://schemas.microsoft.com/office/drawing/2014/main" val="3502210989"/>
                    </a:ext>
                  </a:extLst>
                </a:gridCol>
              </a:tblGrid>
              <a:tr h="3097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57300" algn="r"/>
                        </a:tabLst>
                      </a:pPr>
                      <a:r>
                        <a:rPr lang="en-US" sz="1800" dirty="0">
                          <a:effectLst/>
                        </a:rPr>
                        <a:t>Name of Student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Research topic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Supervisors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Status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Workplace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extLst>
                  <a:ext uri="{0D108BD9-81ED-4DB2-BD59-A6C34878D82A}">
                    <a16:rowId xmlns:a16="http://schemas.microsoft.com/office/drawing/2014/main" val="947560024"/>
                  </a:ext>
                </a:extLst>
              </a:tr>
              <a:tr h="12872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IGALE Silvia Francis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Structural complexity of the Semliki basin and its potential influence on petroleum processes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1) Dr. K. Aanyu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2) Dr. A. Batte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</a:rPr>
                        <a:t>Submitted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None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extLst>
                  <a:ext uri="{0D108BD9-81ED-4DB2-BD59-A6C34878D82A}">
                    <a16:rowId xmlns:a16="http://schemas.microsoft.com/office/drawing/2014/main" val="3578402056"/>
                  </a:ext>
                </a:extLst>
              </a:tr>
              <a:tr h="16138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KALIBBALA Emmanuel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effectLst/>
                        </a:rPr>
                        <a:t> 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CO2 as a flow improver of crude oil: the Case of Ugandan oil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342900" marR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arenR"/>
                      </a:pPr>
                      <a:r>
                        <a:rPr lang="en-US" sz="1800" dirty="0">
                          <a:effectLst/>
                        </a:rPr>
                        <a:t>Dr. S.</a:t>
                      </a:r>
                      <a:r>
                        <a:rPr lang="en-US" sz="1800" baseline="0" dirty="0">
                          <a:effectLst/>
                        </a:rPr>
                        <a:t> </a:t>
                      </a:r>
                      <a:r>
                        <a:rPr lang="en-US" sz="1800" baseline="0" dirty="0" err="1">
                          <a:effectLst/>
                        </a:rPr>
                        <a:t>Echegu</a:t>
                      </a:r>
                      <a:endParaRPr lang="en-US" sz="1800" baseline="0" dirty="0">
                        <a:effectLst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2) Dr. B. </a:t>
                      </a:r>
                      <a:r>
                        <a:rPr lang="en-US" sz="1800" dirty="0" err="1">
                          <a:effectLst/>
                        </a:rPr>
                        <a:t>Nagudi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3) Mr. Rossini </a:t>
                      </a:r>
                      <a:r>
                        <a:rPr lang="en-US" sz="1800" dirty="0" err="1">
                          <a:effectLst/>
                        </a:rPr>
                        <a:t>Silveira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dissertation writing stage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None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extLst>
                  <a:ext uri="{0D108BD9-81ED-4DB2-BD59-A6C34878D82A}">
                    <a16:rowId xmlns:a16="http://schemas.microsoft.com/office/drawing/2014/main" val="793242115"/>
                  </a:ext>
                </a:extLst>
              </a:tr>
              <a:tr h="19404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KIIZA Justine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Seismic reservoir characterization of the Semliki Basin using </a:t>
                      </a:r>
                      <a:r>
                        <a:rPr lang="en-US" sz="1800" dirty="0" err="1">
                          <a:effectLst/>
                        </a:rPr>
                        <a:t>coloured</a:t>
                      </a:r>
                      <a:r>
                        <a:rPr lang="en-US" sz="1800" dirty="0">
                          <a:effectLst/>
                        </a:rPr>
                        <a:t> inversion constrained with well log data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1) Dr. J.M. </a:t>
                      </a:r>
                      <a:r>
                        <a:rPr lang="en-US" sz="1800" dirty="0" err="1">
                          <a:effectLst/>
                        </a:rPr>
                        <a:t>Kiberu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2)Dr. Simon </a:t>
                      </a:r>
                      <a:r>
                        <a:rPr lang="en-US" sz="1800" dirty="0" err="1">
                          <a:effectLst/>
                        </a:rPr>
                        <a:t>Echegu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dissertation writing stage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None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extLst>
                  <a:ext uri="{0D108BD9-81ED-4DB2-BD59-A6C34878D82A}">
                    <a16:rowId xmlns:a16="http://schemas.microsoft.com/office/drawing/2014/main" val="3092716971"/>
                  </a:ext>
                </a:extLst>
              </a:tr>
              <a:tr h="12872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NAFULA Monica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Effect of basin evolutionary factors on reservoir quality of Semliki Basin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1) Dr. S. Echegu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2) Dr. J.M..Kiberu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 indent="4572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</a:rPr>
                        <a:t>Submitted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None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extLst>
                  <a:ext uri="{0D108BD9-81ED-4DB2-BD59-A6C34878D82A}">
                    <a16:rowId xmlns:a16="http://schemas.microsoft.com/office/drawing/2014/main" val="1367605340"/>
                  </a:ext>
                </a:extLst>
              </a:tr>
              <a:tr h="9606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NAMBALE Henry Paul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3D seismic facies identification for the Seismic Basin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1) Dr. A. </a:t>
                      </a:r>
                      <a:r>
                        <a:rPr lang="en-US" sz="1800" dirty="0" err="1">
                          <a:effectLst/>
                        </a:rPr>
                        <a:t>Batte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2) Dr. B. </a:t>
                      </a:r>
                      <a:r>
                        <a:rPr lang="en-US" sz="1800" dirty="0" err="1">
                          <a:effectLst/>
                        </a:rPr>
                        <a:t>Nagudi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dissertation writing stage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None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extLst>
                  <a:ext uri="{0D108BD9-81ED-4DB2-BD59-A6C34878D82A}">
                    <a16:rowId xmlns:a16="http://schemas.microsoft.com/office/drawing/2014/main" val="10459005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5860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047" y="107577"/>
            <a:ext cx="11725835" cy="1358152"/>
          </a:xfrm>
        </p:spPr>
        <p:txBody>
          <a:bodyPr>
            <a:normAutofit/>
          </a:bodyPr>
          <a:lstStyle/>
          <a:p>
            <a:r>
              <a:rPr lang="en-US" sz="4000" b="1" dirty="0"/>
              <a:t>MSc Research topics by the </a:t>
            </a:r>
            <a:r>
              <a:rPr lang="en-US" sz="4000" b="1" dirty="0">
                <a:solidFill>
                  <a:srgbClr val="FF0000"/>
                </a:solidFill>
              </a:rPr>
              <a:t>5th</a:t>
            </a:r>
            <a:r>
              <a:rPr lang="en-US" sz="4000" b="1" dirty="0"/>
              <a:t> Cohort of </a:t>
            </a:r>
            <a:r>
              <a:rPr lang="en-US" sz="4000" b="1" dirty="0" err="1"/>
              <a:t>EnePe</a:t>
            </a:r>
            <a:r>
              <a:rPr lang="en-US" sz="4000" b="1" dirty="0"/>
              <a:t> </a:t>
            </a:r>
            <a:r>
              <a:rPr lang="en-US" sz="2400" b="1" dirty="0"/>
              <a:t>Students (2016/2017) (cohort 1 </a:t>
            </a:r>
            <a:r>
              <a:rPr lang="en-US" sz="2400" b="1" dirty="0" err="1"/>
              <a:t>EnPe</a:t>
            </a:r>
            <a:r>
              <a:rPr lang="en-US" sz="2400" b="1" dirty="0"/>
              <a:t> II)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6184041"/>
              </p:ext>
            </p:extLst>
          </p:nvPr>
        </p:nvGraphicFramePr>
        <p:xfrm>
          <a:off x="242047" y="1354649"/>
          <a:ext cx="10668586" cy="61691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02835">
                  <a:extLst>
                    <a:ext uri="{9D8B030D-6E8A-4147-A177-3AD203B41FA5}">
                      <a16:colId xmlns:a16="http://schemas.microsoft.com/office/drawing/2014/main" val="1639645488"/>
                    </a:ext>
                  </a:extLst>
                </a:gridCol>
                <a:gridCol w="2402835">
                  <a:extLst>
                    <a:ext uri="{9D8B030D-6E8A-4147-A177-3AD203B41FA5}">
                      <a16:colId xmlns:a16="http://schemas.microsoft.com/office/drawing/2014/main" val="804727302"/>
                    </a:ext>
                  </a:extLst>
                </a:gridCol>
                <a:gridCol w="2402835">
                  <a:extLst>
                    <a:ext uri="{9D8B030D-6E8A-4147-A177-3AD203B41FA5}">
                      <a16:colId xmlns:a16="http://schemas.microsoft.com/office/drawing/2014/main" val="847396583"/>
                    </a:ext>
                  </a:extLst>
                </a:gridCol>
                <a:gridCol w="1505775">
                  <a:extLst>
                    <a:ext uri="{9D8B030D-6E8A-4147-A177-3AD203B41FA5}">
                      <a16:colId xmlns:a16="http://schemas.microsoft.com/office/drawing/2014/main" val="709765020"/>
                    </a:ext>
                  </a:extLst>
                </a:gridCol>
                <a:gridCol w="1954306">
                  <a:extLst>
                    <a:ext uri="{9D8B030D-6E8A-4147-A177-3AD203B41FA5}">
                      <a16:colId xmlns:a16="http://schemas.microsoft.com/office/drawing/2014/main" val="3065046288"/>
                    </a:ext>
                  </a:extLst>
                </a:gridCol>
              </a:tblGrid>
              <a:tr h="2467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57300" algn="r"/>
                        </a:tabLst>
                      </a:pPr>
                      <a:r>
                        <a:rPr lang="en-US" sz="1600" dirty="0">
                          <a:effectLst/>
                        </a:rPr>
                        <a:t>Name of Student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Research topic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Supervisors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Status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Workplace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extLst>
                  <a:ext uri="{0D108BD9-81ED-4DB2-BD59-A6C34878D82A}">
                    <a16:rowId xmlns:a16="http://schemas.microsoft.com/office/drawing/2014/main" val="1323243415"/>
                  </a:ext>
                </a:extLst>
              </a:tr>
              <a:tr h="77405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OPI Balli Patrick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Geomechanical characterization of Yabus formation, Palouch Oil field, Melut Basin, South Sudan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1) Dr. J.M. Kiberu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2) Dr. K. Aanyu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dissertation writing stage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None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extLst>
                  <a:ext uri="{0D108BD9-81ED-4DB2-BD59-A6C34878D82A}">
                    <a16:rowId xmlns:a16="http://schemas.microsoft.com/office/drawing/2014/main" val="3712575824"/>
                  </a:ext>
                </a:extLst>
              </a:tr>
              <a:tr h="12953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SEMAZZI Sam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Concentration and possible sources of Major PAHs on the sediments of the Ugandan side of L. Albert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1) Assoc. Prof. Andrew </a:t>
                      </a:r>
                      <a:r>
                        <a:rPr lang="en-US" sz="1600" dirty="0" err="1">
                          <a:effectLst/>
                        </a:rPr>
                        <a:t>Muwanga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2) Dr. John </a:t>
                      </a:r>
                      <a:r>
                        <a:rPr lang="en-US" sz="1600" dirty="0" err="1">
                          <a:effectLst/>
                        </a:rPr>
                        <a:t>Wasswa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dissertation writing stage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None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extLst>
                  <a:ext uri="{0D108BD9-81ED-4DB2-BD59-A6C34878D82A}">
                    <a16:rowId xmlns:a16="http://schemas.microsoft.com/office/drawing/2014/main" val="914348260"/>
                  </a:ext>
                </a:extLst>
              </a:tr>
              <a:tr h="7710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TUMUSIIME Henry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Reservoir characterization of the Kisegi formation using  rock physics diagnostics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1) Dr. J. M. </a:t>
                      </a:r>
                      <a:r>
                        <a:rPr lang="en-US" sz="1600" dirty="0" err="1">
                          <a:effectLst/>
                        </a:rPr>
                        <a:t>Kiberu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2) Assoc. Prof. </a:t>
                      </a:r>
                      <a:r>
                        <a:rPr lang="en-US" sz="1600" dirty="0" err="1">
                          <a:effectLst/>
                        </a:rPr>
                        <a:t>Barifaijo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3) Prof. Tor Johansen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dissertation writing stage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None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extLst>
                  <a:ext uri="{0D108BD9-81ED-4DB2-BD59-A6C34878D82A}">
                    <a16:rowId xmlns:a16="http://schemas.microsoft.com/office/drawing/2014/main" val="796421297"/>
                  </a:ext>
                </a:extLst>
              </a:tr>
              <a:tr h="10332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YOBU Joyce Martin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Identification, mapping and assessment of hydrocarbon plays in the Semliki basin, Western Uganda 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1) Dr. S. </a:t>
                      </a:r>
                      <a:r>
                        <a:rPr lang="en-US" sz="1600" dirty="0" err="1">
                          <a:solidFill>
                            <a:srgbClr val="FF0000"/>
                          </a:solidFill>
                          <a:effectLst/>
                        </a:rPr>
                        <a:t>Echegu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2) Dr. J. M. </a:t>
                      </a:r>
                      <a:r>
                        <a:rPr lang="en-US" sz="1600" dirty="0" err="1">
                          <a:solidFill>
                            <a:srgbClr val="FF0000"/>
                          </a:solidFill>
                          <a:effectLst/>
                        </a:rPr>
                        <a:t>Kiberu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Submitted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None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extLst>
                  <a:ext uri="{0D108BD9-81ED-4DB2-BD59-A6C34878D82A}">
                    <a16:rowId xmlns:a16="http://schemas.microsoft.com/office/drawing/2014/main" val="2914616609"/>
                  </a:ext>
                </a:extLst>
              </a:tr>
              <a:tr h="10332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DEKORI Charles Valente Asaya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Reservoir characterization and modelling of fractured basement hydrocarbon in </a:t>
                      </a:r>
                      <a:r>
                        <a:rPr lang="en-US" sz="1600" dirty="0" err="1">
                          <a:effectLst/>
                        </a:rPr>
                        <a:t>Ruman</a:t>
                      </a:r>
                      <a:r>
                        <a:rPr lang="en-US" sz="1600" dirty="0">
                          <a:effectLst/>
                        </a:rPr>
                        <a:t> field, </a:t>
                      </a:r>
                      <a:r>
                        <a:rPr lang="en-US" sz="1600" dirty="0" err="1">
                          <a:effectLst/>
                        </a:rPr>
                        <a:t>Melut</a:t>
                      </a:r>
                      <a:r>
                        <a:rPr lang="en-US" sz="1600" dirty="0">
                          <a:effectLst/>
                        </a:rPr>
                        <a:t> basin,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600" dirty="0">
                          <a:effectLst/>
                        </a:rPr>
                        <a:t>Dr. Kevin </a:t>
                      </a:r>
                      <a:r>
                        <a:rPr lang="en-US" sz="1600" dirty="0" err="1">
                          <a:effectLst/>
                        </a:rPr>
                        <a:t>Aanyu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600" dirty="0">
                          <a:effectLst/>
                        </a:rPr>
                        <a:t>Dr. J. M. </a:t>
                      </a:r>
                      <a:r>
                        <a:rPr lang="en-US" sz="1600" dirty="0" err="1">
                          <a:effectLst/>
                        </a:rPr>
                        <a:t>Kiberu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dissertation writing stage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None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60" marR="34260" marT="0" marB="0"/>
                </a:tc>
                <a:extLst>
                  <a:ext uri="{0D108BD9-81ED-4DB2-BD59-A6C34878D82A}">
                    <a16:rowId xmlns:a16="http://schemas.microsoft.com/office/drawing/2014/main" val="7184695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43558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209005"/>
            <a:ext cx="10515600" cy="1371600"/>
          </a:xfrm>
        </p:spPr>
        <p:txBody>
          <a:bodyPr>
            <a:normAutofit fontScale="90000"/>
          </a:bodyPr>
          <a:lstStyle/>
          <a:p>
            <a:pPr lvl="0"/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Databases developed with contribution from </a:t>
            </a:r>
            <a:r>
              <a:rPr lang="en-US" sz="40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EnPe</a:t>
            </a:r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II</a:t>
            </a:r>
            <a:b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PhD Research topics </a:t>
            </a:r>
            <a:r>
              <a:rPr lang="en-US" altLang="en-US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by the 1st Cohort of </a:t>
            </a:r>
            <a:r>
              <a:rPr lang="en-US" altLang="en-US" sz="2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EnePe</a:t>
            </a:r>
            <a:r>
              <a:rPr lang="en-US" altLang="en-US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II Students (2016/2017)</a:t>
            </a:r>
            <a:r>
              <a:rPr lang="en-US" altLang="en-US" sz="2200" dirty="0">
                <a:latin typeface="Arial" panose="020B0604020202020204" pitchFamily="34" charset="0"/>
              </a:rPr>
              <a:t/>
            </a:r>
            <a:br>
              <a:rPr lang="en-US" altLang="en-US" sz="2200" dirty="0">
                <a:latin typeface="Arial" panose="020B0604020202020204" pitchFamily="34" charset="0"/>
              </a:rPr>
            </a:br>
            <a:endParaRPr lang="en-US" sz="2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5854365"/>
              </p:ext>
            </p:extLst>
          </p:nvPr>
        </p:nvGraphicFramePr>
        <p:xfrm>
          <a:off x="781538" y="1258277"/>
          <a:ext cx="10227907" cy="53980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9439">
                  <a:extLst>
                    <a:ext uri="{9D8B030D-6E8A-4147-A177-3AD203B41FA5}">
                      <a16:colId xmlns:a16="http://schemas.microsoft.com/office/drawing/2014/main" val="3864275419"/>
                    </a:ext>
                  </a:extLst>
                </a:gridCol>
                <a:gridCol w="2785210">
                  <a:extLst>
                    <a:ext uri="{9D8B030D-6E8A-4147-A177-3AD203B41FA5}">
                      <a16:colId xmlns:a16="http://schemas.microsoft.com/office/drawing/2014/main" val="2810153905"/>
                    </a:ext>
                  </a:extLst>
                </a:gridCol>
                <a:gridCol w="2398374">
                  <a:extLst>
                    <a:ext uri="{9D8B030D-6E8A-4147-A177-3AD203B41FA5}">
                      <a16:colId xmlns:a16="http://schemas.microsoft.com/office/drawing/2014/main" val="508258478"/>
                    </a:ext>
                  </a:extLst>
                </a:gridCol>
                <a:gridCol w="1469972">
                  <a:extLst>
                    <a:ext uri="{9D8B030D-6E8A-4147-A177-3AD203B41FA5}">
                      <a16:colId xmlns:a16="http://schemas.microsoft.com/office/drawing/2014/main" val="385925109"/>
                    </a:ext>
                  </a:extLst>
                </a:gridCol>
                <a:gridCol w="1794912">
                  <a:extLst>
                    <a:ext uri="{9D8B030D-6E8A-4147-A177-3AD203B41FA5}">
                      <a16:colId xmlns:a16="http://schemas.microsoft.com/office/drawing/2014/main" val="2537765159"/>
                    </a:ext>
                  </a:extLst>
                </a:gridCol>
              </a:tblGrid>
              <a:tr h="7125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Name of Student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Research topic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Supervisors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Status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Workplace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3217308"/>
                  </a:ext>
                </a:extLst>
              </a:tr>
              <a:tr h="21430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Mr. </a:t>
                      </a:r>
                      <a:r>
                        <a:rPr lang="en-US" sz="2000" dirty="0" err="1">
                          <a:effectLst/>
                        </a:rPr>
                        <a:t>Tumushabe</a:t>
                      </a:r>
                      <a:r>
                        <a:rPr lang="en-US" sz="2000" dirty="0">
                          <a:effectLst/>
                        </a:rPr>
                        <a:t> Wilson </a:t>
                      </a:r>
                      <a:r>
                        <a:rPr lang="en-US" sz="2000" dirty="0" err="1">
                          <a:effectLst/>
                        </a:rPr>
                        <a:t>Mbile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Impact of depositional architecture on reservoir quality of the Albertine graben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Dr. Betty </a:t>
                      </a:r>
                      <a:r>
                        <a:rPr lang="en-US" sz="2000" dirty="0" err="1">
                          <a:effectLst/>
                        </a:rPr>
                        <a:t>Nagudi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Dr. Kevin </a:t>
                      </a:r>
                      <a:r>
                        <a:rPr lang="en-US" sz="2000" dirty="0" err="1">
                          <a:effectLst/>
                        </a:rPr>
                        <a:t>Aanyu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Dr. Simon </a:t>
                      </a:r>
                      <a:r>
                        <a:rPr lang="en-US" sz="2000" dirty="0" err="1">
                          <a:effectLst/>
                        </a:rPr>
                        <a:t>Echegu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Prof. William </a:t>
                      </a:r>
                      <a:r>
                        <a:rPr lang="en-US" sz="2000" dirty="0" err="1">
                          <a:effectLst/>
                        </a:rPr>
                        <a:t>Helland</a:t>
                      </a:r>
                      <a:r>
                        <a:rPr lang="en-US" sz="2000" dirty="0">
                          <a:effectLst/>
                        </a:rPr>
                        <a:t> Hansen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Provisionally admitted and developing research proposal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Petroleum Exploration,</a:t>
                      </a:r>
                      <a:r>
                        <a:rPr lang="en-US" sz="2000" baseline="0" dirty="0">
                          <a:effectLst/>
                        </a:rPr>
                        <a:t> Development</a:t>
                      </a:r>
                      <a:r>
                        <a:rPr lang="en-US" sz="2000" dirty="0">
                          <a:effectLst/>
                        </a:rPr>
                        <a:t> and Production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Department,  Entebbe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3611137"/>
                  </a:ext>
                </a:extLst>
              </a:tr>
              <a:tr h="25424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Ms.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</a:rPr>
                        <a:t>Nakajigo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 Joan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Quantitative reservoir characterization using rock physics, seismic and geological constraints – Examples from Semliki Basin in Albertine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</a:rPr>
                        <a:t>Graben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Dr. John Mary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</a:rPr>
                        <a:t>Kiberu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Dr. Simon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</a:rPr>
                        <a:t>Echegu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Dr. John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</a:rPr>
                        <a:t>Vianney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</a:rPr>
                        <a:t>Tiberindwa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Prof.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</a:rPr>
                        <a:t>TorArne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 Johansen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Fully admitted 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Directorate of Water Resources,  Entebbe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31208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9153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Databases developed with contribution from </a:t>
            </a:r>
            <a:r>
              <a:rPr lang="en-US" dirty="0" err="1">
                <a:solidFill>
                  <a:srgbClr val="FF0000"/>
                </a:solidFill>
              </a:rPr>
              <a:t>EnPe</a:t>
            </a:r>
            <a:r>
              <a:rPr lang="en-US" dirty="0">
                <a:solidFill>
                  <a:srgbClr val="FF0000"/>
                </a:solidFill>
              </a:rPr>
              <a:t> I and II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See </a:t>
            </a:r>
            <a:r>
              <a:rPr lang="en-US" dirty="0">
                <a:solidFill>
                  <a:srgbClr val="00B050"/>
                </a:solidFill>
              </a:rPr>
              <a:t>Equipment and maintenance plan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(sample)</a:t>
            </a:r>
            <a:r>
              <a:rPr lang="en-US" dirty="0">
                <a:solidFill>
                  <a:srgbClr val="00B050"/>
                </a:solidFill>
              </a:rPr>
              <a:t/>
            </a:r>
            <a:br>
              <a:rPr lang="en-US" dirty="0">
                <a:solidFill>
                  <a:srgbClr val="00B050"/>
                </a:solidFill>
              </a:rPr>
            </a:b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99509"/>
            <a:ext cx="10515600" cy="3577454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1022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9571424"/>
              </p:ext>
            </p:extLst>
          </p:nvPr>
        </p:nvGraphicFramePr>
        <p:xfrm>
          <a:off x="104502" y="-1"/>
          <a:ext cx="12087499" cy="68677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9309">
                  <a:extLst>
                    <a:ext uri="{9D8B030D-6E8A-4147-A177-3AD203B41FA5}">
                      <a16:colId xmlns:a16="http://schemas.microsoft.com/office/drawing/2014/main" val="2345546197"/>
                    </a:ext>
                  </a:extLst>
                </a:gridCol>
                <a:gridCol w="1655341">
                  <a:extLst>
                    <a:ext uri="{9D8B030D-6E8A-4147-A177-3AD203B41FA5}">
                      <a16:colId xmlns:a16="http://schemas.microsoft.com/office/drawing/2014/main" val="725335271"/>
                    </a:ext>
                  </a:extLst>
                </a:gridCol>
                <a:gridCol w="1174409">
                  <a:extLst>
                    <a:ext uri="{9D8B030D-6E8A-4147-A177-3AD203B41FA5}">
                      <a16:colId xmlns:a16="http://schemas.microsoft.com/office/drawing/2014/main" val="193224362"/>
                    </a:ext>
                  </a:extLst>
                </a:gridCol>
                <a:gridCol w="1861219">
                  <a:extLst>
                    <a:ext uri="{9D8B030D-6E8A-4147-A177-3AD203B41FA5}">
                      <a16:colId xmlns:a16="http://schemas.microsoft.com/office/drawing/2014/main" val="2401474310"/>
                    </a:ext>
                  </a:extLst>
                </a:gridCol>
                <a:gridCol w="1682847">
                  <a:extLst>
                    <a:ext uri="{9D8B030D-6E8A-4147-A177-3AD203B41FA5}">
                      <a16:colId xmlns:a16="http://schemas.microsoft.com/office/drawing/2014/main" val="366310196"/>
                    </a:ext>
                  </a:extLst>
                </a:gridCol>
                <a:gridCol w="2935607">
                  <a:extLst>
                    <a:ext uri="{9D8B030D-6E8A-4147-A177-3AD203B41FA5}">
                      <a16:colId xmlns:a16="http://schemas.microsoft.com/office/drawing/2014/main" val="2141674370"/>
                    </a:ext>
                  </a:extLst>
                </a:gridCol>
                <a:gridCol w="2098767">
                  <a:extLst>
                    <a:ext uri="{9D8B030D-6E8A-4147-A177-3AD203B41FA5}">
                      <a16:colId xmlns:a16="http://schemas.microsoft.com/office/drawing/2014/main" val="3449840755"/>
                    </a:ext>
                  </a:extLst>
                </a:gridCol>
              </a:tblGrid>
              <a:tr h="5854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</a:rPr>
                        <a:t>No.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effectLst/>
                        </a:rPr>
                        <a:t>Name</a:t>
                      </a:r>
                      <a:endParaRPr lang="en-US" sz="14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effectLst/>
                        </a:rPr>
                        <a:t>Quantity</a:t>
                      </a:r>
                      <a:endParaRPr lang="en-US" sz="14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effectLst/>
                        </a:rPr>
                        <a:t>Serial No.</a:t>
                      </a:r>
                      <a:endParaRPr lang="en-US" sz="14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effectLst/>
                        </a:rPr>
                        <a:t>Purpose</a:t>
                      </a:r>
                      <a:endParaRPr lang="en-US" sz="14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effectLst/>
                        </a:rPr>
                        <a:t>Maintenance/management requirements and strategy/costs</a:t>
                      </a:r>
                      <a:endParaRPr lang="en-US" sz="14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</a:rPr>
                        <a:t>Responsible person/institution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extLst>
                  <a:ext uri="{0D108BD9-81ED-4DB2-BD59-A6C34878D82A}">
                    <a16:rowId xmlns:a16="http://schemas.microsoft.com/office/drawing/2014/main" val="3168885410"/>
                  </a:ext>
                </a:extLst>
              </a:tr>
              <a:tr h="296229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Lab Equipment’s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extLst>
                  <a:ext uri="{0D108BD9-81ED-4DB2-BD59-A6C34878D82A}">
                    <a16:rowId xmlns:a16="http://schemas.microsoft.com/office/drawing/2014/main" val="318836577"/>
                  </a:ext>
                </a:extLst>
              </a:tr>
              <a:tr h="2169922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dirty="0">
                          <a:effectLst/>
                        </a:rPr>
                        <a:t>1 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Atomic Absorption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Spectrometer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MY17180002 and MY17190002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Analyse</a:t>
                      </a:r>
                      <a:r>
                        <a:rPr lang="en-US" sz="1200" dirty="0">
                          <a:effectLst/>
                        </a:rPr>
                        <a:t> samples for major, trace and minor elements, heavy metals, oil spills for students, staff, government and mineral exploration companies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</a:rPr>
                        <a:t>The AAS when fully functional can generate enough money for maintenance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Department of Geology and Petroleum Studies </a:t>
                      </a:r>
                      <a:r>
                        <a:rPr lang="en-US" sz="1200" dirty="0" err="1">
                          <a:effectLst/>
                        </a:rPr>
                        <a:t>Makerere</a:t>
                      </a:r>
                      <a:r>
                        <a:rPr lang="en-US" sz="1200" dirty="0">
                          <a:effectLst/>
                        </a:rPr>
                        <a:t> University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extLst>
                  <a:ext uri="{0D108BD9-81ED-4DB2-BD59-A6C34878D82A}">
                    <a16:rowId xmlns:a16="http://schemas.microsoft.com/office/drawing/2014/main" val="1384431597"/>
                  </a:ext>
                </a:extLst>
              </a:tr>
              <a:tr h="1465698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dirty="0"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Models Tr-18 Slab Saws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S/N: TR18X-01212001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Cutting rocks during thin section making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 Have a maintenance and repair schedule in place add and test lubricants frequently. Funds generated in the Workshop to be used (thin section preparation and petrographic analyses).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Department of Geology and Petroleum Studies </a:t>
                      </a:r>
                      <a:r>
                        <a:rPr lang="en-US" sz="1200" dirty="0" err="1">
                          <a:effectLst/>
                        </a:rPr>
                        <a:t>Makerere</a:t>
                      </a:r>
                      <a:r>
                        <a:rPr lang="en-US" sz="1200" dirty="0">
                          <a:effectLst/>
                        </a:rPr>
                        <a:t> University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extLst>
                  <a:ext uri="{0D108BD9-81ED-4DB2-BD59-A6C34878D82A}">
                    <a16:rowId xmlns:a16="http://schemas.microsoft.com/office/drawing/2014/main" val="1585440557"/>
                  </a:ext>
                </a:extLst>
              </a:tr>
              <a:tr h="783499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dirty="0">
                          <a:effectLst/>
                        </a:rPr>
                        <a:t>3 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Labcold Fridge Rlpr0516 150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for storage of Geochemistry samples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200">
                          <a:effectLst/>
                        </a:rPr>
                        <a:t>Keep clean, and maintain a clean environment. Money generated in Geochemistry lab.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Department of Geology and Petroleum Studies </a:t>
                      </a:r>
                      <a:r>
                        <a:rPr lang="en-US" sz="1200" dirty="0" err="1">
                          <a:effectLst/>
                        </a:rPr>
                        <a:t>Makerere</a:t>
                      </a:r>
                      <a:r>
                        <a:rPr lang="en-US" sz="1200" dirty="0">
                          <a:effectLst/>
                        </a:rPr>
                        <a:t> University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extLst>
                  <a:ext uri="{0D108BD9-81ED-4DB2-BD59-A6C34878D82A}">
                    <a16:rowId xmlns:a16="http://schemas.microsoft.com/office/drawing/2014/main" val="1833144188"/>
                  </a:ext>
                </a:extLst>
              </a:tr>
              <a:tr h="783499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dirty="0"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Labcold Freezer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Rlvf0414xd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for storage of Geochemistry samples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200">
                          <a:effectLst/>
                        </a:rPr>
                        <a:t>Keep clean, and maintain a clean environment. Money generated in Geochemistry lab.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Department of Geology and Petroleum Studies </a:t>
                      </a:r>
                      <a:r>
                        <a:rPr lang="en-US" sz="1200" dirty="0" err="1">
                          <a:effectLst/>
                        </a:rPr>
                        <a:t>Makerere</a:t>
                      </a:r>
                      <a:r>
                        <a:rPr lang="en-US" sz="1200" dirty="0">
                          <a:effectLst/>
                        </a:rPr>
                        <a:t> University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extLst>
                  <a:ext uri="{0D108BD9-81ED-4DB2-BD59-A6C34878D82A}">
                    <a16:rowId xmlns:a16="http://schemas.microsoft.com/office/drawing/2014/main" val="3142747714"/>
                  </a:ext>
                </a:extLst>
              </a:tr>
              <a:tr h="783499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dirty="0"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Citovac Machine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S/N: 59210627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Vacuum impregnation unit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Have a maintenance and repair schedule in place.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Funds generated in the Workshop to be used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Department of Geology and Petroleum Studies </a:t>
                      </a:r>
                      <a:r>
                        <a:rPr lang="en-US" sz="1200" dirty="0" err="1">
                          <a:effectLst/>
                        </a:rPr>
                        <a:t>Makerere</a:t>
                      </a:r>
                      <a:r>
                        <a:rPr lang="en-US" sz="1200" dirty="0">
                          <a:effectLst/>
                        </a:rPr>
                        <a:t> University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80" marR="48580" marT="0" marB="0"/>
                </a:tc>
                <a:extLst>
                  <a:ext uri="{0D108BD9-81ED-4DB2-BD59-A6C34878D82A}">
                    <a16:rowId xmlns:a16="http://schemas.microsoft.com/office/drawing/2014/main" val="2544358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13917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Other Research outputs or technologies developed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None so far</a:t>
            </a:r>
          </a:p>
        </p:txBody>
      </p:sp>
    </p:spTree>
    <p:extLst>
      <p:ext uri="{BB962C8B-B14F-4D97-AF65-F5344CB8AC3E}">
        <p14:creationId xmlns:p14="http://schemas.microsoft.com/office/powerpoint/2010/main" val="22465023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Impacts of lessons learnt on the </a:t>
            </a:r>
            <a:r>
              <a:rPr lang="en-US" dirty="0" err="1">
                <a:solidFill>
                  <a:srgbClr val="FF0000"/>
                </a:solidFill>
              </a:rPr>
              <a:t>programmes</a:t>
            </a:r>
            <a:r>
              <a:rPr lang="en-US" dirty="0">
                <a:solidFill>
                  <a:srgbClr val="FF0000"/>
                </a:solidFill>
              </a:rPr>
              <a:t> …?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Lessons: </a:t>
            </a:r>
            <a:r>
              <a:rPr lang="en-US" dirty="0"/>
              <a:t>Improvement of the MSc petroleum Geoscience program by working with the oil industry </a:t>
            </a:r>
            <a:r>
              <a:rPr lang="en-US" dirty="0" smtClean="0"/>
              <a:t>(Total TPA</a:t>
            </a:r>
            <a:r>
              <a:rPr lang="en-US" dirty="0"/>
              <a:t>, </a:t>
            </a:r>
            <a:r>
              <a:rPr lang="en-US" dirty="0" err="1"/>
              <a:t>Sunmaker</a:t>
            </a:r>
            <a:r>
              <a:rPr lang="en-US" dirty="0"/>
              <a:t>, ICON</a:t>
            </a:r>
            <a:r>
              <a:rPr lang="en-US" dirty="0" smtClean="0"/>
              <a:t>).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Short trainings, seminars, internships, competitions, field courses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Access support from Government including library, datasets, labs, field courses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Option for MSc (Geology) </a:t>
            </a:r>
            <a:r>
              <a:rPr lang="en-US" dirty="0" err="1" smtClean="0"/>
              <a:t>programme</a:t>
            </a:r>
            <a:r>
              <a:rPr lang="en-US" dirty="0" smtClean="0"/>
              <a:t> to conduct petroleum-related MSc research dissertation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Other programs </a:t>
            </a:r>
            <a:r>
              <a:rPr lang="en-US" dirty="0"/>
              <a:t>(MSc </a:t>
            </a:r>
            <a:r>
              <a:rPr lang="en-US" dirty="0" smtClean="0"/>
              <a:t>Geology) </a:t>
            </a:r>
            <a:r>
              <a:rPr lang="en-US" dirty="0"/>
              <a:t>have also been improved by including </a:t>
            </a:r>
            <a:r>
              <a:rPr lang="en-US" dirty="0">
                <a:solidFill>
                  <a:srgbClr val="FF0000"/>
                </a:solidFill>
              </a:rPr>
              <a:t>petroleum related courses</a:t>
            </a:r>
          </a:p>
        </p:txBody>
      </p:sp>
    </p:spTree>
    <p:extLst>
      <p:ext uri="{BB962C8B-B14F-4D97-AF65-F5344CB8AC3E}">
        <p14:creationId xmlns:p14="http://schemas.microsoft.com/office/powerpoint/2010/main" val="21845766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6120"/>
            <a:ext cx="10515600" cy="653777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Key challenges and </a:t>
            </a:r>
            <a:r>
              <a:rPr lang="en-US" dirty="0" smtClean="0">
                <a:solidFill>
                  <a:srgbClr val="FF0000"/>
                </a:solidFill>
              </a:rPr>
              <a:t>Measures taken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785232"/>
              </p:ext>
            </p:extLst>
          </p:nvPr>
        </p:nvGraphicFramePr>
        <p:xfrm>
          <a:off x="287383" y="809897"/>
          <a:ext cx="11743508" cy="5704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1752">
                  <a:extLst>
                    <a:ext uri="{9D8B030D-6E8A-4147-A177-3AD203B41FA5}">
                      <a16:colId xmlns:a16="http://schemas.microsoft.com/office/drawing/2014/main" val="3344366132"/>
                    </a:ext>
                  </a:extLst>
                </a:gridCol>
                <a:gridCol w="5871756">
                  <a:extLst>
                    <a:ext uri="{9D8B030D-6E8A-4147-A177-3AD203B41FA5}">
                      <a16:colId xmlns:a16="http://schemas.microsoft.com/office/drawing/2014/main" val="2735602630"/>
                    </a:ext>
                  </a:extLst>
                </a:gridCol>
              </a:tblGrid>
              <a:tr h="32556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Challenge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Measures</a:t>
                      </a:r>
                      <a:r>
                        <a:rPr lang="en-US" sz="2400" baseline="0" dirty="0" smtClean="0"/>
                        <a:t> to address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0700826"/>
                  </a:ext>
                </a:extLst>
              </a:tr>
              <a:tr h="3526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Abandonment of </a:t>
                      </a:r>
                      <a:r>
                        <a:rPr lang="en-US" sz="2400" dirty="0" err="1" smtClean="0"/>
                        <a:t>programme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Moral and counselling support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6083637"/>
                  </a:ext>
                </a:extLst>
              </a:tr>
              <a:tr h="569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Disappearance with research funds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Bonding of</a:t>
                      </a:r>
                      <a:r>
                        <a:rPr lang="en-US" sz="2400" baseline="0" dirty="0" smtClean="0"/>
                        <a:t> those on scholarship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8159397"/>
                  </a:ext>
                </a:extLst>
              </a:tr>
              <a:tr h="569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Increment of tuition for subsequent cohorts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Reduction</a:t>
                      </a:r>
                      <a:r>
                        <a:rPr lang="en-US" sz="2400" baseline="0" dirty="0" smtClean="0"/>
                        <a:t> of other budget lines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793448"/>
                  </a:ext>
                </a:extLst>
              </a:tr>
              <a:tr h="569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Procurement process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UGX 2M threshold for</a:t>
                      </a:r>
                      <a:r>
                        <a:rPr lang="en-US" sz="2400" baseline="0" dirty="0" smtClean="0"/>
                        <a:t> direct </a:t>
                      </a:r>
                      <a:r>
                        <a:rPr lang="en-US" sz="2400" baseline="0" dirty="0" err="1" smtClean="0"/>
                        <a:t>UiB</a:t>
                      </a:r>
                      <a:r>
                        <a:rPr lang="en-US" sz="2400" baseline="0" dirty="0" smtClean="0"/>
                        <a:t> procurement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65080"/>
                  </a:ext>
                </a:extLst>
              </a:tr>
              <a:tr h="569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Loss of funds during transfers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Reduction of other budget lines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2653094"/>
                  </a:ext>
                </a:extLst>
              </a:tr>
              <a:tr h="569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2</a:t>
                      </a:r>
                      <a:r>
                        <a:rPr lang="en-US" sz="2400" baseline="30000" dirty="0" smtClean="0"/>
                        <a:t>nd</a:t>
                      </a:r>
                      <a:r>
                        <a:rPr lang="en-US" sz="2400" baseline="0" dirty="0" smtClean="0"/>
                        <a:t> year of </a:t>
                      </a:r>
                      <a:r>
                        <a:rPr lang="en-US" sz="2400" dirty="0" smtClean="0"/>
                        <a:t>Funding for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en-US" sz="2400" baseline="30000" dirty="0" smtClean="0">
                          <a:solidFill>
                            <a:srgbClr val="FF0000"/>
                          </a:solidFill>
                        </a:rPr>
                        <a:t>rd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 cohort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Residual</a:t>
                      </a:r>
                      <a:r>
                        <a:rPr lang="en-US" sz="2400" baseline="0" dirty="0" smtClean="0"/>
                        <a:t> funds to be committed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666827"/>
                  </a:ext>
                </a:extLst>
              </a:tr>
              <a:tr h="569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Failure for each cohort to finish in two years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Start research as complete coursework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232590"/>
                  </a:ext>
                </a:extLst>
              </a:tr>
              <a:tr h="32556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Limited job market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Join geoscience market as market improves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6351417"/>
                  </a:ext>
                </a:extLst>
              </a:tr>
              <a:tr h="32556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Working students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Urged</a:t>
                      </a:r>
                      <a:r>
                        <a:rPr lang="en-US" sz="2400" baseline="0" dirty="0" smtClean="0"/>
                        <a:t> to obtain study leave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3715585"/>
                  </a:ext>
                </a:extLst>
              </a:tr>
              <a:tr h="32556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Female students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Provided</a:t>
                      </a:r>
                      <a:r>
                        <a:rPr lang="en-US" sz="2400" baseline="0" dirty="0" smtClean="0"/>
                        <a:t> with gender support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33610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7986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05840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JuMakBe</a:t>
            </a:r>
            <a:r>
              <a:rPr lang="en-GB" dirty="0">
                <a:solidFill>
                  <a:schemeClr val="accent6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796834"/>
            <a:ext cx="10988040" cy="5943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Duration: </a:t>
            </a:r>
            <a:r>
              <a:rPr lang="en-US" dirty="0"/>
              <a:t>15</a:t>
            </a:r>
            <a:r>
              <a:rPr lang="en-US" baseline="30000" dirty="0"/>
              <a:t>th</a:t>
            </a:r>
            <a:r>
              <a:rPr lang="en-US" dirty="0"/>
              <a:t>/Jan/2016    </a:t>
            </a:r>
            <a:r>
              <a:rPr lang="en-US" dirty="0">
                <a:solidFill>
                  <a:srgbClr val="FF0000"/>
                </a:solidFill>
              </a:rPr>
              <a:t>to</a:t>
            </a:r>
            <a:r>
              <a:rPr lang="en-US" dirty="0"/>
              <a:t>     31/Dec/2019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(Extension to 2020)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Comprises of: </a:t>
            </a:r>
          </a:p>
          <a:p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University of Bergen (Agreement partner)</a:t>
            </a:r>
          </a:p>
          <a:p>
            <a:r>
              <a:rPr lang="en-US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Makerere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University (Participant Partner 1)</a:t>
            </a:r>
          </a:p>
          <a:p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University of Juba (Participant Partner 2)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funding: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8,500,000 NOK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(1,018,564 USD)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5139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NORAD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EnPe</a:t>
            </a:r>
            <a:r>
              <a:rPr lang="en-US" dirty="0" smtClean="0"/>
              <a:t> Secretariat </a:t>
            </a:r>
            <a:r>
              <a:rPr lang="en-US" dirty="0"/>
              <a:t>for all the support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JuMakBe</a:t>
            </a:r>
            <a:r>
              <a:rPr lang="en-US" dirty="0"/>
              <a:t> Project Team</a:t>
            </a:r>
          </a:p>
        </p:txBody>
      </p:sp>
    </p:spTree>
    <p:extLst>
      <p:ext uri="{BB962C8B-B14F-4D97-AF65-F5344CB8AC3E}">
        <p14:creationId xmlns:p14="http://schemas.microsoft.com/office/powerpoint/2010/main" val="33786949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576"/>
            <a:ext cx="10515600" cy="591671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Research activities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since </a:t>
            </a:r>
            <a:r>
              <a:rPr lang="en-US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EnPe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/>
              <a:t>Cohort 1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04503" y="699245"/>
          <a:ext cx="11991703" cy="61691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991703">
                  <a:extLst>
                    <a:ext uri="{9D8B030D-6E8A-4147-A177-3AD203B41FA5}">
                      <a16:colId xmlns:a16="http://schemas.microsoft.com/office/drawing/2014/main" val="30406061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Research topic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81" marR="35381" marT="0" marB="0"/>
                </a:tc>
                <a:extLst>
                  <a:ext uri="{0D108BD9-81ED-4DB2-BD59-A6C34878D82A}">
                    <a16:rowId xmlns:a16="http://schemas.microsoft.com/office/drawing/2014/main" val="2852812104"/>
                  </a:ext>
                </a:extLst>
              </a:tr>
              <a:tr h="8398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Rock Physics and Fluid Substitution Modelling for the feasibility of Carbon Dioxide (CO</a:t>
                      </a:r>
                      <a:r>
                        <a:rPr lang="en-US" sz="1600" baseline="-25000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) sequestration in the Semliki basin in Western Uganda, Case Study Turaco 3 Well*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81" marR="35381" marT="0" marB="0"/>
                </a:tc>
                <a:extLst>
                  <a:ext uri="{0D108BD9-81ED-4DB2-BD59-A6C34878D82A}">
                    <a16:rowId xmlns:a16="http://schemas.microsoft.com/office/drawing/2014/main" val="2284041038"/>
                  </a:ext>
                </a:extLst>
              </a:tr>
              <a:tr h="5598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Stratigraphic reconstruction of the Semliki basin using well and outcrop data, Southwestern Uganda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81" marR="35381" marT="0" marB="0"/>
                </a:tc>
                <a:extLst>
                  <a:ext uri="{0D108BD9-81ED-4DB2-BD59-A6C34878D82A}">
                    <a16:rowId xmlns:a16="http://schemas.microsoft.com/office/drawing/2014/main" val="2965364193"/>
                  </a:ext>
                </a:extLst>
              </a:tr>
              <a:tr h="5598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Evaluation of 3D seismic data to determine the variation reservoir properties of Turaco Prospect in Semliki Basin, Uganda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81" marR="35381" marT="0" marB="0"/>
                </a:tc>
                <a:extLst>
                  <a:ext uri="{0D108BD9-81ED-4DB2-BD59-A6C34878D82A}">
                    <a16:rowId xmlns:a16="http://schemas.microsoft.com/office/drawing/2014/main" val="1709732318"/>
                  </a:ext>
                </a:extLst>
              </a:tr>
              <a:tr h="5598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Determining reservoir distribution in the Turaco prospect using 3D seismic attributes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81" marR="35381" marT="0" marB="0"/>
                </a:tc>
                <a:extLst>
                  <a:ext uri="{0D108BD9-81ED-4DB2-BD59-A6C34878D82A}">
                    <a16:rowId xmlns:a16="http://schemas.microsoft.com/office/drawing/2014/main" val="890754680"/>
                  </a:ext>
                </a:extLst>
              </a:tr>
              <a:tr h="5598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Detection of potential hydrocarbon traps in the Semliki basin using Gravity and Magnetic data*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81" marR="35381" marT="0" marB="0"/>
                </a:tc>
                <a:extLst>
                  <a:ext uri="{0D108BD9-81ED-4DB2-BD59-A6C34878D82A}">
                    <a16:rowId xmlns:a16="http://schemas.microsoft.com/office/drawing/2014/main" val="3034903016"/>
                  </a:ext>
                </a:extLst>
              </a:tr>
              <a:tr h="8398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Determination of the appropriate land disposal method for drilling liquid waste based on its physical-chemical characteristics, Bugungu, Western Uganda*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81" marR="35381" marT="0" marB="0"/>
                </a:tc>
                <a:extLst>
                  <a:ext uri="{0D108BD9-81ED-4DB2-BD59-A6C34878D82A}">
                    <a16:rowId xmlns:a16="http://schemas.microsoft.com/office/drawing/2014/main" val="1192581105"/>
                  </a:ext>
                </a:extLst>
              </a:tr>
              <a:tr h="5598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0000"/>
                          </a:solidFill>
                          <a:effectLst/>
                        </a:rPr>
                        <a:t>Amplitude versus Offset (AVO) modeling as a tool for seismic reservoir characterization of the Semliki basin, Western Uganda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6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81" marR="35381" marT="0" marB="0"/>
                </a:tc>
                <a:extLst>
                  <a:ext uri="{0D108BD9-81ED-4DB2-BD59-A6C34878D82A}">
                    <a16:rowId xmlns:a16="http://schemas.microsoft.com/office/drawing/2014/main" val="1917559992"/>
                  </a:ext>
                </a:extLst>
              </a:tr>
              <a:tr h="5598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Determination of Reservoir properties of the Semliki basin using well to seismic upscaling methods and rock physics templates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81" marR="35381" marT="0" marB="0"/>
                </a:tc>
                <a:extLst>
                  <a:ext uri="{0D108BD9-81ED-4DB2-BD59-A6C34878D82A}">
                    <a16:rowId xmlns:a16="http://schemas.microsoft.com/office/drawing/2014/main" val="2450393686"/>
                  </a:ext>
                </a:extLst>
              </a:tr>
              <a:tr h="8398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Characterization of heavy metals in petroleum drilling solid wastes and recommended disposal options in the Albertine </a:t>
                      </a:r>
                      <a:r>
                        <a:rPr lang="en-US" sz="1600" dirty="0" err="1">
                          <a:effectLst/>
                        </a:rPr>
                        <a:t>Graben</a:t>
                      </a:r>
                      <a:r>
                        <a:rPr lang="en-US" sz="1600" dirty="0">
                          <a:effectLst/>
                        </a:rPr>
                        <a:t>- Western Uganda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81" marR="35381" marT="0" marB="0"/>
                </a:tc>
                <a:extLst>
                  <a:ext uri="{0D108BD9-81ED-4DB2-BD59-A6C34878D82A}">
                    <a16:rowId xmlns:a16="http://schemas.microsoft.com/office/drawing/2014/main" val="19342821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59853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4129"/>
            <a:ext cx="10515600" cy="510989"/>
          </a:xfrm>
        </p:spPr>
        <p:txBody>
          <a:bodyPr>
            <a:normAutofit fontScale="90000"/>
          </a:bodyPr>
          <a:lstStyle/>
          <a:p>
            <a:r>
              <a:rPr lang="en-US" dirty="0"/>
              <a:t>Cohort II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69817" y="598456"/>
          <a:ext cx="12022183" cy="63209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22183">
                  <a:extLst>
                    <a:ext uri="{9D8B030D-6E8A-4147-A177-3AD203B41FA5}">
                      <a16:colId xmlns:a16="http://schemas.microsoft.com/office/drawing/2014/main" val="3303792326"/>
                    </a:ext>
                  </a:extLst>
                </a:gridCol>
              </a:tblGrid>
              <a:tr h="6338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Delineation of fault features in the Semliki Basin, Western Uganda,  using 3D Seismic attributes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38" marR="25338" marT="0" marB="0"/>
                </a:tc>
                <a:extLst>
                  <a:ext uri="{0D108BD9-81ED-4DB2-BD59-A6C34878D82A}">
                    <a16:rowId xmlns:a16="http://schemas.microsoft.com/office/drawing/2014/main" val="776808328"/>
                  </a:ext>
                </a:extLst>
              </a:tr>
              <a:tr h="347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38" marR="25338" marT="0" marB="0"/>
                </a:tc>
                <a:extLst>
                  <a:ext uri="{0D108BD9-81ED-4DB2-BD59-A6C34878D82A}">
                    <a16:rowId xmlns:a16="http://schemas.microsoft.com/office/drawing/2014/main" val="4001527067"/>
                  </a:ext>
                </a:extLst>
              </a:tr>
              <a:tr h="95076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Determination of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</a:rPr>
                        <a:t>Petrophysical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 properties of the Turaco prospect in Semliki Basin in Western Uganda using 3D seismic inversion and Rock Physics templates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38" marR="25338" marT="0" marB="0"/>
                </a:tc>
                <a:extLst>
                  <a:ext uri="{0D108BD9-81ED-4DB2-BD59-A6C34878D82A}">
                    <a16:rowId xmlns:a16="http://schemas.microsoft.com/office/drawing/2014/main" val="1326244317"/>
                  </a:ext>
                </a:extLst>
              </a:tr>
              <a:tr h="95076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Combining Rock Physics Templates with Seismic inversion to characterize the hydrocarbon potential beneath the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</a:rPr>
                        <a:t>Kanywataba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 Prospect, Semliki Basin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38" marR="25338" marT="0" marB="0"/>
                </a:tc>
                <a:extLst>
                  <a:ext uri="{0D108BD9-81ED-4DB2-BD59-A6C34878D82A}">
                    <a16:rowId xmlns:a16="http://schemas.microsoft.com/office/drawing/2014/main" val="2596536823"/>
                  </a:ext>
                </a:extLst>
              </a:tr>
              <a:tr h="6338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Source rock evaluation and maturity modelling through the Turaco wells, Semliki basin, Western Uganda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38" marR="25338" marT="0" marB="0"/>
                </a:tc>
                <a:extLst>
                  <a:ext uri="{0D108BD9-81ED-4DB2-BD59-A6C34878D82A}">
                    <a16:rowId xmlns:a16="http://schemas.microsoft.com/office/drawing/2014/main" val="3764721921"/>
                  </a:ext>
                </a:extLst>
              </a:tr>
              <a:tr h="6338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Reservoir characterization using Stochastic Inversion of 3D Seismic Data in the Turaco prospect, Western Uganda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38" marR="25338" marT="0" marB="0"/>
                </a:tc>
                <a:extLst>
                  <a:ext uri="{0D108BD9-81ED-4DB2-BD59-A6C34878D82A}">
                    <a16:rowId xmlns:a16="http://schemas.microsoft.com/office/drawing/2014/main" val="1473623444"/>
                  </a:ext>
                </a:extLst>
              </a:tr>
              <a:tr h="94520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Establishment of Reservoir Compartmentalization using integrated seismic attributes and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</a:rPr>
                        <a:t>petrophysical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 data in Turaco prospect, Semliki Basin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38" marR="25338" marT="0" marB="0"/>
                </a:tc>
                <a:extLst>
                  <a:ext uri="{0D108BD9-81ED-4DB2-BD59-A6C34878D82A}">
                    <a16:rowId xmlns:a16="http://schemas.microsoft.com/office/drawing/2014/main" val="2069018382"/>
                  </a:ext>
                </a:extLst>
              </a:tr>
              <a:tr h="2422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38" marR="25338" marT="0" marB="0"/>
                </a:tc>
                <a:extLst>
                  <a:ext uri="{0D108BD9-81ED-4DB2-BD59-A6C34878D82A}">
                    <a16:rowId xmlns:a16="http://schemas.microsoft.com/office/drawing/2014/main" val="3068371619"/>
                  </a:ext>
                </a:extLst>
              </a:tr>
              <a:tr h="6338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Integrated reservoir modeling of the Turaco prospect of the Semliki basin, Western Uganda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38" marR="25338" marT="0" marB="0"/>
                </a:tc>
                <a:extLst>
                  <a:ext uri="{0D108BD9-81ED-4DB2-BD59-A6C34878D82A}">
                    <a16:rowId xmlns:a16="http://schemas.microsoft.com/office/drawing/2014/main" val="21208184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14787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918"/>
            <a:ext cx="10515600" cy="466036"/>
          </a:xfrm>
        </p:spPr>
        <p:txBody>
          <a:bodyPr>
            <a:normAutofit fontScale="90000"/>
          </a:bodyPr>
          <a:lstStyle/>
          <a:p>
            <a:r>
              <a:rPr lang="en-US" dirty="0"/>
              <a:t>Cohort III (</a:t>
            </a:r>
            <a:r>
              <a:rPr lang="en-US" dirty="0">
                <a:solidFill>
                  <a:srgbClr val="FF0000"/>
                </a:solidFill>
              </a:rPr>
              <a:t>not supported</a:t>
            </a:r>
            <a:r>
              <a:rPr lang="en-US" dirty="0"/>
              <a:t>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487894" y="1825624"/>
          <a:ext cx="1216212" cy="44625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6212">
                  <a:extLst>
                    <a:ext uri="{9D8B030D-6E8A-4147-A177-3AD203B41FA5}">
                      <a16:colId xmlns:a16="http://schemas.microsoft.com/office/drawing/2014/main" val="3036143914"/>
                    </a:ext>
                  </a:extLst>
                </a:gridCol>
              </a:tblGrid>
              <a:tr h="1243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Research Topic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40" marR="40540" marT="0" marB="0"/>
                </a:tc>
                <a:extLst>
                  <a:ext uri="{0D108BD9-81ED-4DB2-BD59-A6C34878D82A}">
                    <a16:rowId xmlns:a16="http://schemas.microsoft.com/office/drawing/2014/main" val="317547202"/>
                  </a:ext>
                </a:extLst>
              </a:tr>
              <a:tr h="6216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2D Basin and petroleum system modeling of the Semliki basin, Western Uganda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40" marR="40540" marT="0" marB="0"/>
                </a:tc>
                <a:extLst>
                  <a:ext uri="{0D108BD9-81ED-4DB2-BD59-A6C34878D82A}">
                    <a16:rowId xmlns:a16="http://schemas.microsoft.com/office/drawing/2014/main" val="368733430"/>
                  </a:ext>
                </a:extLst>
              </a:tr>
              <a:tr h="8702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Prediction of Time lapse effects of the reservoir based on petrophysical and 3D seismic data in Turaco prospect,  Semliki Basin, Western Uganda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40" marR="40540" marT="0" marB="0"/>
                </a:tc>
                <a:extLst>
                  <a:ext uri="{0D108BD9-81ED-4DB2-BD59-A6C34878D82A}">
                    <a16:rowId xmlns:a16="http://schemas.microsoft.com/office/drawing/2014/main" val="116697316"/>
                  </a:ext>
                </a:extLst>
              </a:tr>
              <a:tr h="8702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Establishing a  potential carbon dioxide sequestration site using 3D seismic attributes and well log data around Turaco prospect, Semliki basin, Western Uganda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40" marR="40540" marT="0" marB="0"/>
                </a:tc>
                <a:extLst>
                  <a:ext uri="{0D108BD9-81ED-4DB2-BD59-A6C34878D82A}">
                    <a16:rowId xmlns:a16="http://schemas.microsoft.com/office/drawing/2014/main" val="3145675509"/>
                  </a:ext>
                </a:extLst>
              </a:tr>
              <a:tr h="7459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Identification of incised valleys as potential hydrocarbon reservoirs using 3D seismic attributes, Semliki Basin, Western Uganda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40" marR="40540" marT="0" marB="0"/>
                </a:tc>
                <a:extLst>
                  <a:ext uri="{0D108BD9-81ED-4DB2-BD59-A6C34878D82A}">
                    <a16:rowId xmlns:a16="http://schemas.microsoft.com/office/drawing/2014/main" val="605216264"/>
                  </a:ext>
                </a:extLst>
              </a:tr>
              <a:tr h="6216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Characterization of thin beds of the Kisegi formation in the  Semliki basin, Western Uganda,  using well log data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40" marR="40540" marT="0" marB="0"/>
                </a:tc>
                <a:extLst>
                  <a:ext uri="{0D108BD9-81ED-4DB2-BD59-A6C34878D82A}">
                    <a16:rowId xmlns:a16="http://schemas.microsoft.com/office/drawing/2014/main" val="1307786849"/>
                  </a:ext>
                </a:extLst>
              </a:tr>
              <a:tr h="4972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Geochemical characterization of crude oils from the Albertine </a:t>
                      </a:r>
                      <a:r>
                        <a:rPr lang="en-US" sz="700" dirty="0" err="1">
                          <a:effectLst/>
                        </a:rPr>
                        <a:t>Graben</a:t>
                      </a:r>
                      <a:r>
                        <a:rPr lang="en-US" sz="700" dirty="0">
                          <a:effectLst/>
                        </a:rPr>
                        <a:t>, Western Uganda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40" marR="40540" marT="0" marB="0"/>
                </a:tc>
                <a:extLst>
                  <a:ext uri="{0D108BD9-81ED-4DB2-BD59-A6C34878D82A}">
                    <a16:rowId xmlns:a16="http://schemas.microsoft.com/office/drawing/2014/main" val="115730821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" y="820272"/>
          <a:ext cx="12192000" cy="5577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92000">
                  <a:extLst>
                    <a:ext uri="{9D8B030D-6E8A-4147-A177-3AD203B41FA5}">
                      <a16:colId xmlns:a16="http://schemas.microsoft.com/office/drawing/2014/main" val="3335125952"/>
                    </a:ext>
                  </a:extLst>
                </a:gridCol>
              </a:tblGrid>
              <a:tr h="3164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Research Topic</a:t>
                      </a:r>
                    </a:p>
                  </a:txBody>
                  <a:tcPr marL="40540" marR="40540" marT="0" marB="0"/>
                </a:tc>
                <a:extLst>
                  <a:ext uri="{0D108BD9-81ED-4DB2-BD59-A6C34878D82A}">
                    <a16:rowId xmlns:a16="http://schemas.microsoft.com/office/drawing/2014/main" val="1878585507"/>
                  </a:ext>
                </a:extLst>
              </a:tr>
              <a:tr h="7194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2D Basin and petroleum system modeling of the Semliki basin, Western Uganda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40" marR="40540" marT="0" marB="0"/>
                </a:tc>
                <a:extLst>
                  <a:ext uri="{0D108BD9-81ED-4DB2-BD59-A6C34878D82A}">
                    <a16:rowId xmlns:a16="http://schemas.microsoft.com/office/drawing/2014/main" val="3106516908"/>
                  </a:ext>
                </a:extLst>
              </a:tr>
              <a:tr h="10072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Prediction of Time lapse effects of the reservoir based on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</a:rPr>
                        <a:t>petrophysical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 and 3D seismic data in Turaco prospect,  Semliki Basin, Western Uganda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40" marR="40540" marT="0" marB="0"/>
                </a:tc>
                <a:extLst>
                  <a:ext uri="{0D108BD9-81ED-4DB2-BD59-A6C34878D82A}">
                    <a16:rowId xmlns:a16="http://schemas.microsoft.com/office/drawing/2014/main" val="4244477811"/>
                  </a:ext>
                </a:extLst>
              </a:tr>
              <a:tr h="11511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Establishing a  potential carbon dioxide sequestration site using 3D seismic attributes and well log data around Turaco prospect, Semliki basin, Western Uganda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40" marR="40540" marT="0" marB="0"/>
                </a:tc>
                <a:extLst>
                  <a:ext uri="{0D108BD9-81ED-4DB2-BD59-A6C34878D82A}">
                    <a16:rowId xmlns:a16="http://schemas.microsoft.com/office/drawing/2014/main" val="743439482"/>
                  </a:ext>
                </a:extLst>
              </a:tr>
              <a:tr h="9493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Identification of incised valleys as potential hydrocarbon reservoirs using 3D seismic attributes, Semliki Basin, Western Uganda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40" marR="40540" marT="0" marB="0"/>
                </a:tc>
                <a:extLst>
                  <a:ext uri="{0D108BD9-81ED-4DB2-BD59-A6C34878D82A}">
                    <a16:rowId xmlns:a16="http://schemas.microsoft.com/office/drawing/2014/main" val="504261363"/>
                  </a:ext>
                </a:extLst>
              </a:tr>
              <a:tr h="5433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Characterization of thin beds of the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</a:rPr>
                        <a:t>Kisegi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 formation in the  Semliki basin, Western Uganda,  using well log data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40" marR="40540" marT="0" marB="0"/>
                </a:tc>
                <a:extLst>
                  <a:ext uri="{0D108BD9-81ED-4DB2-BD59-A6C34878D82A}">
                    <a16:rowId xmlns:a16="http://schemas.microsoft.com/office/drawing/2014/main" val="2539837213"/>
                  </a:ext>
                </a:extLst>
              </a:tr>
              <a:tr h="5755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Geochemical characterization of crude oils from the Albertine </a:t>
                      </a:r>
                      <a:r>
                        <a:rPr lang="en-US" sz="2000" dirty="0" err="1">
                          <a:effectLst/>
                        </a:rPr>
                        <a:t>Graben</a:t>
                      </a:r>
                      <a:r>
                        <a:rPr lang="en-US" sz="2000" dirty="0">
                          <a:effectLst/>
                        </a:rPr>
                        <a:t>, Western Uganda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40540" marR="40540" marT="0" marB="0"/>
                </a:tc>
                <a:extLst>
                  <a:ext uri="{0D108BD9-81ED-4DB2-BD59-A6C34878D82A}">
                    <a16:rowId xmlns:a16="http://schemas.microsoft.com/office/drawing/2014/main" val="306341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03575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Cohort IV </a:t>
            </a:r>
            <a:r>
              <a:rPr lang="en-US" dirty="0">
                <a:solidFill>
                  <a:schemeClr val="accent6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</a:rPr>
              <a:t>not supported</a:t>
            </a:r>
            <a:r>
              <a:rPr lang="en-US" dirty="0">
                <a:solidFill>
                  <a:schemeClr val="accent6"/>
                </a:solidFill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Source Rock Maturation And Hydrocarbon Generation Evaluation In The Semliki Basin Using 3D Basin Modelling Approach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F9C36-921E-4BA8-96E7-1B395A33461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7611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3692"/>
            <a:ext cx="10515600" cy="391886"/>
          </a:xfrm>
        </p:spPr>
        <p:txBody>
          <a:bodyPr>
            <a:normAutofit fontScale="90000"/>
          </a:bodyPr>
          <a:lstStyle/>
          <a:p>
            <a:r>
              <a:rPr lang="en-US" dirty="0"/>
              <a:t>Cohort V (</a:t>
            </a:r>
            <a:r>
              <a:rPr lang="en-US" dirty="0" err="1">
                <a:solidFill>
                  <a:srgbClr val="FF0000"/>
                </a:solidFill>
              </a:rPr>
              <a:t>EnPe</a:t>
            </a:r>
            <a:r>
              <a:rPr lang="en-US" dirty="0">
                <a:solidFill>
                  <a:srgbClr val="FF0000"/>
                </a:solidFill>
              </a:rPr>
              <a:t> II</a:t>
            </a:r>
            <a:r>
              <a:rPr lang="en-US" dirty="0"/>
              <a:t>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0" y="600552"/>
          <a:ext cx="12192000" cy="60339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92000">
                  <a:extLst>
                    <a:ext uri="{9D8B030D-6E8A-4147-A177-3AD203B41FA5}">
                      <a16:colId xmlns:a16="http://schemas.microsoft.com/office/drawing/2014/main" val="3787132615"/>
                    </a:ext>
                  </a:extLst>
                </a:gridCol>
              </a:tblGrid>
              <a:tr h="5633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Structural complexity of the Semliki basin and its potential influence on petroleum processes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85" marR="48985" marT="0" marB="0"/>
                </a:tc>
                <a:extLst>
                  <a:ext uri="{0D108BD9-81ED-4DB2-BD59-A6C34878D82A}">
                    <a16:rowId xmlns:a16="http://schemas.microsoft.com/office/drawing/2014/main" val="354831748"/>
                  </a:ext>
                </a:extLst>
              </a:tr>
              <a:tr h="7010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CO2 as a flow improver of crude oil: the Case of Ugandan oil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85" marR="48985" marT="0" marB="0"/>
                </a:tc>
                <a:extLst>
                  <a:ext uri="{0D108BD9-81ED-4DB2-BD59-A6C34878D82A}">
                    <a16:rowId xmlns:a16="http://schemas.microsoft.com/office/drawing/2014/main" val="602612214"/>
                  </a:ext>
                </a:extLst>
              </a:tr>
              <a:tr h="8387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Seismic reservoir characterization of the Semliki Basin using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</a:rPr>
                        <a:t>coloured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 inversion constrained with well log data 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85" marR="48985" marT="0" marB="0"/>
                </a:tc>
                <a:extLst>
                  <a:ext uri="{0D108BD9-81ED-4DB2-BD59-A6C34878D82A}">
                    <a16:rowId xmlns:a16="http://schemas.microsoft.com/office/drawing/2014/main" val="2454860647"/>
                  </a:ext>
                </a:extLst>
              </a:tr>
              <a:tr h="4256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Effect of basin evolutionary factors on reservoir quality of Semliki Basin 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85" marR="48985" marT="0" marB="0"/>
                </a:tc>
                <a:extLst>
                  <a:ext uri="{0D108BD9-81ED-4DB2-BD59-A6C34878D82A}">
                    <a16:rowId xmlns:a16="http://schemas.microsoft.com/office/drawing/2014/main" val="1982899578"/>
                  </a:ext>
                </a:extLst>
              </a:tr>
              <a:tr h="4256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3D seismic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</a:rPr>
                        <a:t>facies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 identification for the Seismic Basin 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85" marR="48985" marT="0" marB="0"/>
                </a:tc>
                <a:extLst>
                  <a:ext uri="{0D108BD9-81ED-4DB2-BD59-A6C34878D82A}">
                    <a16:rowId xmlns:a16="http://schemas.microsoft.com/office/drawing/2014/main" val="3389562532"/>
                  </a:ext>
                </a:extLst>
              </a:tr>
              <a:tr h="7010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Geomechanical</a:t>
                      </a:r>
                      <a:r>
                        <a:rPr lang="en-US" sz="2000" dirty="0">
                          <a:effectLst/>
                        </a:rPr>
                        <a:t> characterization of </a:t>
                      </a:r>
                      <a:r>
                        <a:rPr lang="en-US" sz="2000" dirty="0" err="1">
                          <a:effectLst/>
                        </a:rPr>
                        <a:t>Yabus</a:t>
                      </a:r>
                      <a:r>
                        <a:rPr lang="en-US" sz="2000" dirty="0">
                          <a:effectLst/>
                        </a:rPr>
                        <a:t> formation, </a:t>
                      </a:r>
                      <a:r>
                        <a:rPr lang="en-US" sz="2000" dirty="0" err="1">
                          <a:effectLst/>
                        </a:rPr>
                        <a:t>Palouch</a:t>
                      </a:r>
                      <a:r>
                        <a:rPr lang="en-US" sz="2000" dirty="0">
                          <a:effectLst/>
                        </a:rPr>
                        <a:t> Oil field, </a:t>
                      </a:r>
                      <a:r>
                        <a:rPr lang="en-US" sz="2000" dirty="0" err="1">
                          <a:effectLst/>
                        </a:rPr>
                        <a:t>Melut</a:t>
                      </a:r>
                      <a:r>
                        <a:rPr lang="en-US" sz="2000" dirty="0">
                          <a:effectLst/>
                        </a:rPr>
                        <a:t> Basin, South Sudan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85" marR="48985" marT="0" marB="0"/>
                </a:tc>
                <a:extLst>
                  <a:ext uri="{0D108BD9-81ED-4DB2-BD59-A6C34878D82A}">
                    <a16:rowId xmlns:a16="http://schemas.microsoft.com/office/drawing/2014/main" val="2110097672"/>
                  </a:ext>
                </a:extLst>
              </a:tr>
              <a:tr h="6885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Concentration and possible sources of Major PAHs on the sediments of the Ugandan side of L. Albert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85" marR="48985" marT="0" marB="0"/>
                </a:tc>
                <a:extLst>
                  <a:ext uri="{0D108BD9-81ED-4DB2-BD59-A6C34878D82A}">
                    <a16:rowId xmlns:a16="http://schemas.microsoft.com/office/drawing/2014/main" val="418240858"/>
                  </a:ext>
                </a:extLst>
              </a:tr>
              <a:tr h="5633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Reservoir characterization of the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</a:rPr>
                        <a:t>Kisegi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 formation using  rock physics diagnostics 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85" marR="48985" marT="0" marB="0"/>
                </a:tc>
                <a:extLst>
                  <a:ext uri="{0D108BD9-81ED-4DB2-BD59-A6C34878D82A}">
                    <a16:rowId xmlns:a16="http://schemas.microsoft.com/office/drawing/2014/main" val="71999137"/>
                  </a:ext>
                </a:extLst>
              </a:tr>
              <a:tr h="5633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Identification, mapping and assessment of hydrocarbon plays in the Semliki basin, Western Uganda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85" marR="48985" marT="0" marB="0"/>
                </a:tc>
                <a:extLst>
                  <a:ext uri="{0D108BD9-81ED-4DB2-BD59-A6C34878D82A}">
                    <a16:rowId xmlns:a16="http://schemas.microsoft.com/office/drawing/2014/main" val="3315132385"/>
                  </a:ext>
                </a:extLst>
              </a:tr>
              <a:tr h="5508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Reservoir characterization and modelling of fractured basement hydrocarbon in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</a:rPr>
                        <a:t>Ruman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 field,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</a:rPr>
                        <a:t>Melut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 basin, 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85" marR="48985" marT="0" marB="0"/>
                </a:tc>
                <a:extLst>
                  <a:ext uri="{0D108BD9-81ED-4DB2-BD59-A6C34878D82A}">
                    <a16:rowId xmlns:a16="http://schemas.microsoft.com/office/drawing/2014/main" val="2960353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39652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8615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Cohort VI 2018/19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0" y="486156"/>
          <a:ext cx="12192000" cy="69204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92000">
                  <a:extLst>
                    <a:ext uri="{9D8B030D-6E8A-4147-A177-3AD203B41FA5}">
                      <a16:colId xmlns:a16="http://schemas.microsoft.com/office/drawing/2014/main" val="1476344464"/>
                    </a:ext>
                  </a:extLst>
                </a:gridCol>
              </a:tblGrid>
              <a:tr h="54782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Organic enrichment of hydrocarbon generation potential of the source rock in the Semliki basin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" dirty="0">
                          <a:effectLst/>
                        </a:rPr>
                        <a:t> </a:t>
                      </a:r>
                      <a:endParaRPr lang="en-US" sz="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001" marR="22001" marT="0" marB="0"/>
                </a:tc>
                <a:extLst>
                  <a:ext uri="{0D108BD9-81ED-4DB2-BD59-A6C34878D82A}">
                    <a16:rowId xmlns:a16="http://schemas.microsoft.com/office/drawing/2014/main" val="903435569"/>
                  </a:ext>
                </a:extLst>
              </a:tr>
              <a:tr h="5478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Organic geochemical correlation of oils from Albertine </a:t>
                      </a:r>
                      <a:r>
                        <a:rPr lang="en-US" sz="2000" dirty="0" err="1">
                          <a:effectLst/>
                        </a:rPr>
                        <a:t>graben</a:t>
                      </a:r>
                      <a:r>
                        <a:rPr lang="en-US" sz="2000" dirty="0">
                          <a:effectLst/>
                        </a:rPr>
                        <a:t> for petroleum system analysis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" dirty="0">
                          <a:effectLst/>
                        </a:rPr>
                        <a:t> </a:t>
                      </a:r>
                      <a:endParaRPr lang="en-US" sz="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001" marR="22001" marT="0" marB="0"/>
                </a:tc>
                <a:extLst>
                  <a:ext uri="{0D108BD9-81ED-4DB2-BD59-A6C34878D82A}">
                    <a16:rowId xmlns:a16="http://schemas.microsoft.com/office/drawing/2014/main" val="2548061926"/>
                  </a:ext>
                </a:extLst>
              </a:tr>
              <a:tr h="5478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Sediment thickness and its influence on the Hydrocarbon potential from gravity and magnetic data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" dirty="0">
                          <a:effectLst/>
                        </a:rPr>
                        <a:t> </a:t>
                      </a:r>
                      <a:endParaRPr lang="en-US" sz="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001" marR="22001" marT="0" marB="0"/>
                </a:tc>
                <a:extLst>
                  <a:ext uri="{0D108BD9-81ED-4DB2-BD59-A6C34878D82A}">
                    <a16:rowId xmlns:a16="http://schemas.microsoft.com/office/drawing/2014/main" val="1160709362"/>
                  </a:ext>
                </a:extLst>
              </a:tr>
              <a:tr h="8984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Analysis of depositional environment, stratigraphy of the tertiary </a:t>
                      </a:r>
                      <a:r>
                        <a:rPr lang="en-US" sz="2000" dirty="0" err="1">
                          <a:effectLst/>
                        </a:rPr>
                        <a:t>Yabus</a:t>
                      </a:r>
                      <a:r>
                        <a:rPr lang="en-US" sz="2000" dirty="0">
                          <a:effectLst/>
                        </a:rPr>
                        <a:t> and </a:t>
                      </a:r>
                      <a:r>
                        <a:rPr lang="en-US" sz="2000" dirty="0" err="1">
                          <a:effectLst/>
                        </a:rPr>
                        <a:t>Saama</a:t>
                      </a:r>
                      <a:r>
                        <a:rPr lang="en-US" sz="2000" dirty="0">
                          <a:effectLst/>
                        </a:rPr>
                        <a:t> Formation in </a:t>
                      </a:r>
                      <a:r>
                        <a:rPr lang="en-US" sz="2000" dirty="0" err="1">
                          <a:effectLst/>
                        </a:rPr>
                        <a:t>Agordit</a:t>
                      </a:r>
                      <a:r>
                        <a:rPr lang="en-US" sz="2000" dirty="0">
                          <a:effectLst/>
                        </a:rPr>
                        <a:t> field </a:t>
                      </a:r>
                      <a:r>
                        <a:rPr lang="en-US" sz="2000" dirty="0" err="1">
                          <a:effectLst/>
                        </a:rPr>
                        <a:t>Melut</a:t>
                      </a:r>
                      <a:r>
                        <a:rPr lang="en-US" sz="2000" dirty="0">
                          <a:effectLst/>
                        </a:rPr>
                        <a:t> rift Basin S. Sudan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" dirty="0">
                          <a:effectLst/>
                        </a:rPr>
                        <a:t> </a:t>
                      </a:r>
                      <a:endParaRPr lang="en-US" sz="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001" marR="22001" marT="0" marB="0"/>
                </a:tc>
                <a:extLst>
                  <a:ext uri="{0D108BD9-81ED-4DB2-BD59-A6C34878D82A}">
                    <a16:rowId xmlns:a16="http://schemas.microsoft.com/office/drawing/2014/main" val="3372810459"/>
                  </a:ext>
                </a:extLst>
              </a:tr>
              <a:tr h="89847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Evaluation of a petroleum exploration project in the Albertine </a:t>
                      </a:r>
                      <a:r>
                        <a:rPr lang="en-US" sz="2000" dirty="0" err="1">
                          <a:effectLst/>
                        </a:rPr>
                        <a:t>Graben</a:t>
                      </a:r>
                      <a:r>
                        <a:rPr lang="en-US" sz="2000" dirty="0">
                          <a:effectLst/>
                        </a:rPr>
                        <a:t> its associated risks uncertainties and opportunities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" dirty="0">
                          <a:effectLst/>
                        </a:rPr>
                        <a:t> </a:t>
                      </a:r>
                      <a:endParaRPr lang="en-US" sz="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001" marR="22001" marT="0" marB="0"/>
                </a:tc>
                <a:extLst>
                  <a:ext uri="{0D108BD9-81ED-4DB2-BD59-A6C34878D82A}">
                    <a16:rowId xmlns:a16="http://schemas.microsoft.com/office/drawing/2014/main" val="2137452034"/>
                  </a:ext>
                </a:extLst>
              </a:tr>
              <a:tr h="3506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Geomechanical</a:t>
                      </a:r>
                      <a:r>
                        <a:rPr lang="en-US" sz="2000" dirty="0">
                          <a:effectLst/>
                        </a:rPr>
                        <a:t> characterization of </a:t>
                      </a:r>
                      <a:r>
                        <a:rPr lang="en-US" sz="2000" dirty="0" err="1">
                          <a:effectLst/>
                        </a:rPr>
                        <a:t>Yabus</a:t>
                      </a:r>
                      <a:r>
                        <a:rPr lang="en-US" sz="2000" dirty="0">
                          <a:effectLst/>
                        </a:rPr>
                        <a:t> formation, </a:t>
                      </a:r>
                      <a:r>
                        <a:rPr lang="en-US" sz="2000" dirty="0" err="1">
                          <a:effectLst/>
                        </a:rPr>
                        <a:t>Palouch</a:t>
                      </a:r>
                      <a:r>
                        <a:rPr lang="en-US" sz="2000" dirty="0">
                          <a:effectLst/>
                        </a:rPr>
                        <a:t> Oil field, </a:t>
                      </a:r>
                      <a:r>
                        <a:rPr lang="en-US" sz="2000" dirty="0" err="1">
                          <a:effectLst/>
                        </a:rPr>
                        <a:t>Melut</a:t>
                      </a:r>
                      <a:r>
                        <a:rPr lang="en-US" sz="2000" dirty="0">
                          <a:effectLst/>
                        </a:rPr>
                        <a:t> Basin, South Sudan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001" marR="22001" marT="0" marB="0"/>
                </a:tc>
                <a:extLst>
                  <a:ext uri="{0D108BD9-81ED-4DB2-BD59-A6C34878D82A}">
                    <a16:rowId xmlns:a16="http://schemas.microsoft.com/office/drawing/2014/main" val="3393896223"/>
                  </a:ext>
                </a:extLst>
              </a:tr>
              <a:tr h="7012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Characterization of the hydrocarbon reservoir potential of the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</a:rPr>
                        <a:t>Yabus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</a:rPr>
                        <a:t>Fm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 in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</a:rPr>
                        <a:t>Melut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 basin, S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</a:rPr>
                        <a:t>sudan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 using RPT and inversion of 3D seismic data 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001" marR="22001" marT="0" marB="0"/>
                </a:tc>
                <a:extLst>
                  <a:ext uri="{0D108BD9-81ED-4DB2-BD59-A6C34878D82A}">
                    <a16:rowId xmlns:a16="http://schemas.microsoft.com/office/drawing/2014/main" val="1343055608"/>
                  </a:ext>
                </a:extLst>
              </a:tr>
              <a:tr h="3506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Subsurface </a:t>
                      </a:r>
                      <a:r>
                        <a:rPr lang="en-US" sz="2000" dirty="0" err="1">
                          <a:effectLst/>
                        </a:rPr>
                        <a:t>facies</a:t>
                      </a:r>
                      <a:r>
                        <a:rPr lang="en-US" sz="2000" dirty="0">
                          <a:effectLst/>
                        </a:rPr>
                        <a:t> analysis of the Paleogene and upper cretaceous </a:t>
                      </a:r>
                      <a:r>
                        <a:rPr lang="en-US" sz="2000" dirty="0" err="1">
                          <a:effectLst/>
                        </a:rPr>
                        <a:t>Fm</a:t>
                      </a:r>
                      <a:r>
                        <a:rPr lang="en-US" sz="2000" dirty="0">
                          <a:effectLst/>
                        </a:rPr>
                        <a:t> Nahel oil field  </a:t>
                      </a:r>
                      <a:r>
                        <a:rPr lang="en-US" sz="2000" dirty="0" err="1">
                          <a:effectLst/>
                        </a:rPr>
                        <a:t>Melut</a:t>
                      </a:r>
                      <a:r>
                        <a:rPr lang="en-US" sz="2000" dirty="0">
                          <a:effectLst/>
                        </a:rPr>
                        <a:t> basin S Sudan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001" marR="22001" marT="0" marB="0"/>
                </a:tc>
                <a:extLst>
                  <a:ext uri="{0D108BD9-81ED-4DB2-BD59-A6C34878D82A}">
                    <a16:rowId xmlns:a16="http://schemas.microsoft.com/office/drawing/2014/main" val="381996524"/>
                  </a:ext>
                </a:extLst>
              </a:tr>
              <a:tr h="8283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Interpretation of structural domains beneath L. George- Edward basin from seismic data, South Uganda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Semliki basin, Western Uganda 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001" marR="22001" marT="0" marB="0"/>
                </a:tc>
                <a:extLst>
                  <a:ext uri="{0D108BD9-81ED-4DB2-BD59-A6C34878D82A}">
                    <a16:rowId xmlns:a16="http://schemas.microsoft.com/office/drawing/2014/main" val="933109240"/>
                  </a:ext>
                </a:extLst>
              </a:tr>
              <a:tr h="5478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Potential contamination of soils by drilling waste discharge produced water from upper Nile oil fields, S Sudan.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" dirty="0">
                          <a:effectLst/>
                        </a:rPr>
                        <a:t> </a:t>
                      </a:r>
                      <a:endParaRPr lang="en-US" sz="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001" marR="22001" marT="0" marB="0"/>
                </a:tc>
                <a:extLst>
                  <a:ext uri="{0D108BD9-81ED-4DB2-BD59-A6C34878D82A}">
                    <a16:rowId xmlns:a16="http://schemas.microsoft.com/office/drawing/2014/main" val="1401812249"/>
                  </a:ext>
                </a:extLst>
              </a:tr>
              <a:tr h="7012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3D Reservoir modelling using stochastic simulation to evaluate reservoir stability against production scenarios in Semliki basin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001" marR="22001" marT="0" marB="0"/>
                </a:tc>
                <a:extLst>
                  <a:ext uri="{0D108BD9-81ED-4DB2-BD59-A6C34878D82A}">
                    <a16:rowId xmlns:a16="http://schemas.microsoft.com/office/drawing/2014/main" val="41015132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23741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0629"/>
            <a:ext cx="10515600" cy="979715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PhD cohort I (</a:t>
            </a:r>
            <a:r>
              <a:rPr lang="en-US" dirty="0" err="1">
                <a:solidFill>
                  <a:srgbClr val="FF0000"/>
                </a:solidFill>
              </a:rPr>
              <a:t>EnPe</a:t>
            </a:r>
            <a:r>
              <a:rPr lang="en-US" dirty="0">
                <a:solidFill>
                  <a:srgbClr val="FF0000"/>
                </a:solidFill>
              </a:rPr>
              <a:t> II)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48194" y="1690687"/>
          <a:ext cx="11639005" cy="36776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39005">
                  <a:extLst>
                    <a:ext uri="{9D8B030D-6E8A-4147-A177-3AD203B41FA5}">
                      <a16:colId xmlns:a16="http://schemas.microsoft.com/office/drawing/2014/main" val="716248863"/>
                    </a:ext>
                  </a:extLst>
                </a:gridCol>
              </a:tblGrid>
              <a:tr h="15323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Impact of depositional architecture on reservoir quality of the Albertine </a:t>
                      </a:r>
                      <a:r>
                        <a:rPr lang="en-US" sz="2000" dirty="0" err="1">
                          <a:effectLst/>
                        </a:rPr>
                        <a:t>graben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1429176"/>
                  </a:ext>
                </a:extLst>
              </a:tr>
              <a:tr h="21452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Quantitative reservoir characterization using rock physics, seismic and geological constraints – Examples from Semliki Basin in Albertine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</a:rPr>
                        <a:t>Graben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0888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64212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373100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3916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918" y="365126"/>
            <a:ext cx="11819964" cy="82281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EnPe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1: </a:t>
            </a:r>
            <a:r>
              <a:rPr lang="en-US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MSc Research topics by the 1</a:t>
            </a:r>
            <a:r>
              <a:rPr lang="en-US" sz="3100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</a:t>
            </a:r>
            <a:r>
              <a:rPr lang="en-US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Cohort of </a:t>
            </a:r>
            <a:r>
              <a:rPr lang="en-US" sz="3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EnePe</a:t>
            </a:r>
            <a:r>
              <a:rPr lang="en-US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Students (2012/2013)</a:t>
            </a:r>
            <a:r>
              <a:rPr lang="en-US" sz="31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1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1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703386" y="1258277"/>
          <a:ext cx="10472614" cy="5126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17044">
                  <a:extLst>
                    <a:ext uri="{9D8B030D-6E8A-4147-A177-3AD203B41FA5}">
                      <a16:colId xmlns:a16="http://schemas.microsoft.com/office/drawing/2014/main" val="3415694595"/>
                    </a:ext>
                  </a:extLst>
                </a:gridCol>
                <a:gridCol w="6655570">
                  <a:extLst>
                    <a:ext uri="{9D8B030D-6E8A-4147-A177-3AD203B41FA5}">
                      <a16:colId xmlns:a16="http://schemas.microsoft.com/office/drawing/2014/main" val="2693039769"/>
                    </a:ext>
                  </a:extLst>
                </a:gridCol>
              </a:tblGrid>
              <a:tr h="3991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Name of Student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 Current Status/Workplace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val="4037189954"/>
                  </a:ext>
                </a:extLst>
              </a:tr>
              <a:tr h="7667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Mr. Ronald </a:t>
                      </a:r>
                      <a:r>
                        <a:rPr lang="en-US" sz="2400" dirty="0" err="1">
                          <a:effectLst/>
                        </a:rPr>
                        <a:t>Bwire</a:t>
                      </a:r>
                      <a:endParaRPr lang="en-US" sz="24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Kampala City Council Authority (KCCA)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val="298664906"/>
                  </a:ext>
                </a:extLst>
              </a:tr>
              <a:tr h="8232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Mr. Moses </a:t>
                      </a:r>
                      <a:r>
                        <a:rPr lang="en-US" sz="2400" dirty="0" err="1">
                          <a:effectLst/>
                        </a:rPr>
                        <a:t>Damulira</a:t>
                      </a:r>
                      <a:endParaRPr lang="en-US" sz="24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Kamarenge</a:t>
                      </a:r>
                      <a:r>
                        <a:rPr lang="en-US" sz="2400" dirty="0">
                          <a:effectLst/>
                        </a:rPr>
                        <a:t> Gold Fields (AUC mining company)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val="2672586917"/>
                  </a:ext>
                </a:extLst>
              </a:tr>
              <a:tr h="8232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Ms. Jacqueline </a:t>
                      </a:r>
                      <a:r>
                        <a:rPr lang="en-US" sz="2400" dirty="0" err="1">
                          <a:effectLst/>
                        </a:rPr>
                        <a:t>Nangendo</a:t>
                      </a:r>
                      <a:endParaRPr lang="en-US" sz="24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Lecturer, </a:t>
                      </a:r>
                      <a:r>
                        <a:rPr lang="en-US" sz="2400" dirty="0" err="1">
                          <a:effectLst/>
                        </a:rPr>
                        <a:t>Busitema</a:t>
                      </a:r>
                      <a:r>
                        <a:rPr lang="en-US" sz="2400" dirty="0">
                          <a:effectLst/>
                        </a:rPr>
                        <a:t> University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val="2010711145"/>
                  </a:ext>
                </a:extLst>
              </a:tr>
              <a:tr h="1019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Ms. Caroline </a:t>
                      </a:r>
                      <a:r>
                        <a:rPr lang="en-US" sz="2400" dirty="0" err="1">
                          <a:effectLst/>
                        </a:rPr>
                        <a:t>Twebaze</a:t>
                      </a:r>
                      <a:endParaRPr lang="en-US" sz="24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Petroleum Exploration, Development and Production Department, </a:t>
                      </a:r>
                      <a:r>
                        <a:rPr lang="en-US" sz="2400" dirty="0" err="1">
                          <a:effectLst/>
                        </a:rPr>
                        <a:t>Entebe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val="4024228058"/>
                  </a:ext>
                </a:extLst>
              </a:tr>
              <a:tr h="11617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Ms. Winfred </a:t>
                      </a:r>
                      <a:r>
                        <a:rPr lang="en-US" sz="2400" dirty="0" err="1">
                          <a:effectLst/>
                        </a:rPr>
                        <a:t>Kataike</a:t>
                      </a:r>
                      <a:endParaRPr lang="en-US" sz="24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Directorate of Water Resources , Entebbe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val="19298700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7367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214" y="164123"/>
            <a:ext cx="11105663" cy="1055077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Databases developed with contribution from </a:t>
            </a:r>
            <a:r>
              <a:rPr lang="en-US" sz="40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EnPe</a:t>
            </a:r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I&amp;II</a:t>
            </a:r>
            <a:b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MSc Research topics by the 1</a:t>
            </a:r>
            <a:r>
              <a:rPr lang="en-US" sz="3100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</a:t>
            </a:r>
            <a:r>
              <a:rPr lang="en-US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Cohort  (Cont’d)</a:t>
            </a:r>
            <a:r>
              <a:rPr lang="en-US" sz="31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1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1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95834" y="0"/>
            <a:ext cx="1130897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2629396"/>
              </p:ext>
            </p:extLst>
          </p:nvPr>
        </p:nvGraphicFramePr>
        <p:xfrm>
          <a:off x="587188" y="1304366"/>
          <a:ext cx="10158966" cy="40486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95643">
                  <a:extLst>
                    <a:ext uri="{9D8B030D-6E8A-4147-A177-3AD203B41FA5}">
                      <a16:colId xmlns:a16="http://schemas.microsoft.com/office/drawing/2014/main" val="1658748792"/>
                    </a:ext>
                  </a:extLst>
                </a:gridCol>
                <a:gridCol w="6463323">
                  <a:extLst>
                    <a:ext uri="{9D8B030D-6E8A-4147-A177-3AD203B41FA5}">
                      <a16:colId xmlns:a16="http://schemas.microsoft.com/office/drawing/2014/main" val="3951139252"/>
                    </a:ext>
                  </a:extLst>
                </a:gridCol>
              </a:tblGrid>
              <a:tr h="2759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Name of Student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72" marR="2677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 Workplace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72" marR="26772" marT="0" marB="0"/>
                </a:tc>
                <a:extLst>
                  <a:ext uri="{0D108BD9-81ED-4DB2-BD59-A6C34878D82A}">
                    <a16:rowId xmlns:a16="http://schemas.microsoft.com/office/drawing/2014/main" val="2749182340"/>
                  </a:ext>
                </a:extLst>
              </a:tr>
              <a:tr h="6596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Mr. </a:t>
                      </a:r>
                      <a:r>
                        <a:rPr lang="en-US" sz="2400" dirty="0">
                          <a:effectLst/>
                        </a:rPr>
                        <a:t>Ronald </a:t>
                      </a:r>
                      <a:r>
                        <a:rPr lang="en-US" sz="2400" dirty="0" err="1">
                          <a:effectLst/>
                        </a:rPr>
                        <a:t>Mawerere</a:t>
                      </a:r>
                      <a:endParaRPr lang="en-US" sz="24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72" marR="2677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NGO – International for aid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72" marR="26772" marT="0" marB="0"/>
                </a:tc>
                <a:extLst>
                  <a:ext uri="{0D108BD9-81ED-4DB2-BD59-A6C34878D82A}">
                    <a16:rowId xmlns:a16="http://schemas.microsoft.com/office/drawing/2014/main" val="2235748447"/>
                  </a:ext>
                </a:extLst>
              </a:tr>
              <a:tr h="6079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Mr. Hillary Mwongyera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72" marR="2677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Tororo Cement Factory and Lecturer, </a:t>
                      </a:r>
                      <a:r>
                        <a:rPr lang="en-US" sz="2400" dirty="0" err="1">
                          <a:effectLst/>
                        </a:rPr>
                        <a:t>Busitema</a:t>
                      </a:r>
                      <a:r>
                        <a:rPr lang="en-US" sz="2400" dirty="0">
                          <a:effectLst/>
                        </a:rPr>
                        <a:t> University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72" marR="26772" marT="0" marB="0"/>
                </a:tc>
                <a:extLst>
                  <a:ext uri="{0D108BD9-81ED-4DB2-BD59-A6C34878D82A}">
                    <a16:rowId xmlns:a16="http://schemas.microsoft.com/office/drawing/2014/main" val="1563589269"/>
                  </a:ext>
                </a:extLst>
              </a:tr>
              <a:tr h="6275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Ms.</a:t>
                      </a:r>
                      <a:r>
                        <a:rPr lang="en-US" sz="2400" baseline="0" dirty="0" smtClean="0">
                          <a:effectLst/>
                        </a:rPr>
                        <a:t> </a:t>
                      </a:r>
                      <a:r>
                        <a:rPr lang="en-US" sz="2400" dirty="0" smtClean="0">
                          <a:effectLst/>
                        </a:rPr>
                        <a:t>Joan </a:t>
                      </a:r>
                      <a:r>
                        <a:rPr lang="en-US" sz="2400" dirty="0" err="1">
                          <a:effectLst/>
                        </a:rPr>
                        <a:t>Nakajigo</a:t>
                      </a:r>
                      <a:endParaRPr lang="en-US" sz="24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72" marR="2677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PhD Student –Makerere University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72" marR="26772" marT="0" marB="0"/>
                </a:tc>
                <a:extLst>
                  <a:ext uri="{0D108BD9-81ED-4DB2-BD59-A6C34878D82A}">
                    <a16:rowId xmlns:a16="http://schemas.microsoft.com/office/drawing/2014/main" val="805095262"/>
                  </a:ext>
                </a:extLst>
              </a:tr>
              <a:tr h="11043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Ms. Robert </a:t>
                      </a:r>
                      <a:r>
                        <a:rPr lang="en-US" sz="2400" dirty="0" err="1">
                          <a:effectLst/>
                        </a:rPr>
                        <a:t>Kasoota</a:t>
                      </a:r>
                      <a:endParaRPr lang="en-US" sz="24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72" marR="2677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NGO-PEAC for schools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72" marR="26772" marT="0" marB="0"/>
                </a:tc>
                <a:extLst>
                  <a:ext uri="{0D108BD9-81ED-4DB2-BD59-A6C34878D82A}">
                    <a16:rowId xmlns:a16="http://schemas.microsoft.com/office/drawing/2014/main" val="40168295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9914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7567"/>
            <a:ext cx="10515600" cy="888274"/>
          </a:xfrm>
        </p:spPr>
        <p:txBody>
          <a:bodyPr>
            <a:normAutofit/>
          </a:bodyPr>
          <a:lstStyle/>
          <a:p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EnPe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II Scholarships Masters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05840"/>
            <a:ext cx="12192000" cy="585215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Cohorts</a:t>
            </a:r>
            <a:r>
              <a:rPr lang="en-US" dirty="0">
                <a:solidFill>
                  <a:srgbClr val="FF0000"/>
                </a:solidFill>
              </a:rPr>
              <a:t>:</a:t>
            </a:r>
            <a:r>
              <a:rPr lang="en-US" dirty="0"/>
              <a:t>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2016/17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2017/18</a:t>
            </a:r>
            <a:r>
              <a:rPr lang="en-US" dirty="0"/>
              <a:t> and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2018/19</a:t>
            </a:r>
            <a:r>
              <a:rPr lang="en-US" dirty="0"/>
              <a:t> (</a:t>
            </a:r>
            <a:r>
              <a:rPr lang="en-US" dirty="0">
                <a:solidFill>
                  <a:srgbClr val="FF0000"/>
                </a:solidFill>
              </a:rPr>
              <a:t>Each lasts 2 years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Enrollment: All admitted at </a:t>
            </a:r>
            <a:r>
              <a:rPr lang="en-US" dirty="0" err="1"/>
              <a:t>Mak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A total of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MSc scholarships </a:t>
            </a:r>
            <a:r>
              <a:rPr lang="en-US" dirty="0">
                <a:solidFill>
                  <a:srgbClr val="FF0000"/>
                </a:solidFill>
              </a:rPr>
              <a:t>are available per cohort: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for UOJ </a:t>
            </a:r>
            <a:r>
              <a:rPr lang="en-US" dirty="0">
                <a:solidFill>
                  <a:srgbClr val="FF0000"/>
                </a:solidFill>
              </a:rPr>
              <a:t>and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 for </a:t>
            </a:r>
            <a:r>
              <a:rPr lang="en-US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en-US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At least 3 MSc students must be female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out of the 7 MScs scholarships </a:t>
            </a:r>
            <a:r>
              <a:rPr lang="en-US" dirty="0">
                <a:solidFill>
                  <a:srgbClr val="FF0000"/>
                </a:solidFill>
              </a:rPr>
              <a:t>from </a:t>
            </a:r>
            <a:r>
              <a:rPr lang="en-US" dirty="0" err="1">
                <a:solidFill>
                  <a:srgbClr val="FF0000"/>
                </a:solidFill>
              </a:rPr>
              <a:t>M</a:t>
            </a:r>
            <a:r>
              <a:rPr lang="en-US" dirty="0" err="1" smtClean="0">
                <a:solidFill>
                  <a:srgbClr val="FF0000"/>
                </a:solidFill>
              </a:rPr>
              <a:t>ak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for female students.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388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585" y="117567"/>
            <a:ext cx="10955215" cy="888274"/>
          </a:xfrm>
        </p:spPr>
        <p:txBody>
          <a:bodyPr>
            <a:normAutofit/>
          </a:bodyPr>
          <a:lstStyle/>
          <a:p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EnPe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II Scholarships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MSc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Makerere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University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BC84E63-4861-453F-9F66-AAB9BF8830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5556708"/>
              </p:ext>
            </p:extLst>
          </p:nvPr>
        </p:nvGraphicFramePr>
        <p:xfrm>
          <a:off x="578339" y="1272198"/>
          <a:ext cx="9003325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599">
                  <a:extLst>
                    <a:ext uri="{9D8B030D-6E8A-4147-A177-3AD203B41FA5}">
                      <a16:colId xmlns:a16="http://schemas.microsoft.com/office/drawing/2014/main" val="2238206706"/>
                    </a:ext>
                  </a:extLst>
                </a:gridCol>
                <a:gridCol w="2133941">
                  <a:extLst>
                    <a:ext uri="{9D8B030D-6E8A-4147-A177-3AD203B41FA5}">
                      <a16:colId xmlns:a16="http://schemas.microsoft.com/office/drawing/2014/main" val="4024714157"/>
                    </a:ext>
                  </a:extLst>
                </a:gridCol>
                <a:gridCol w="2544418">
                  <a:extLst>
                    <a:ext uri="{9D8B030D-6E8A-4147-A177-3AD203B41FA5}">
                      <a16:colId xmlns:a16="http://schemas.microsoft.com/office/drawing/2014/main" val="3103428268"/>
                    </a:ext>
                  </a:extLst>
                </a:gridCol>
                <a:gridCol w="2699367">
                  <a:extLst>
                    <a:ext uri="{9D8B030D-6E8A-4147-A177-3AD203B41FA5}">
                      <a16:colId xmlns:a16="http://schemas.microsoft.com/office/drawing/2014/main" val="19396453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sz="32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nb-NO" sz="3200" b="1" dirty="0" err="1"/>
                        <a:t>Makerere</a:t>
                      </a:r>
                      <a:r>
                        <a:rPr lang="nb-NO" sz="3200" b="1" dirty="0"/>
                        <a:t> </a:t>
                      </a:r>
                      <a:r>
                        <a:rPr lang="nb-NO" sz="3200" b="1" dirty="0" err="1"/>
                        <a:t>University</a:t>
                      </a:r>
                      <a:endParaRPr lang="nb-NO" sz="3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60519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3200" b="1" dirty="0" err="1"/>
                        <a:t>Cohort</a:t>
                      </a:r>
                      <a:endParaRPr lang="nb-NO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3200" b="1" dirty="0"/>
                        <a:t>2016/2017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3200" b="1" dirty="0"/>
                        <a:t>2017/2018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3200" b="1" dirty="0"/>
                        <a:t>2018/2019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3814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32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7174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3200" dirty="0"/>
                        <a:t>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3200" dirty="0" smtClean="0"/>
                        <a:t>7 (4)</a:t>
                      </a:r>
                      <a:endParaRPr lang="nb-NO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3200" dirty="0" smtClean="0"/>
                        <a:t>6 (4)</a:t>
                      </a:r>
                      <a:endParaRPr lang="nb-NO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3200" dirty="0" smtClean="0"/>
                        <a:t>12 (4)</a:t>
                      </a:r>
                      <a:endParaRPr lang="nb-NO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438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3200" dirty="0" err="1"/>
                        <a:t>Female</a:t>
                      </a:r>
                      <a:endParaRPr lang="nb-NO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3200" dirty="0" smtClean="0"/>
                        <a:t>4</a:t>
                      </a:r>
                      <a:r>
                        <a:rPr lang="nb-NO" sz="3200" baseline="0" dirty="0" smtClean="0"/>
                        <a:t> (2)</a:t>
                      </a:r>
                      <a:endParaRPr lang="nb-NO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3200" dirty="0" smtClean="0"/>
                        <a:t>4 (4)</a:t>
                      </a:r>
                      <a:endParaRPr lang="nb-NO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3200" dirty="0" smtClean="0"/>
                        <a:t> 5 (3)</a:t>
                      </a:r>
                      <a:endParaRPr lang="nb-NO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6237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2045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585" y="117567"/>
            <a:ext cx="10955215" cy="888274"/>
          </a:xfrm>
        </p:spPr>
        <p:txBody>
          <a:bodyPr>
            <a:normAutofit/>
          </a:bodyPr>
          <a:lstStyle/>
          <a:p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EnPe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II Scholarships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MSc from University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Juba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BC84E63-4861-453F-9F66-AAB9BF8830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0216153"/>
              </p:ext>
            </p:extLst>
          </p:nvPr>
        </p:nvGraphicFramePr>
        <p:xfrm>
          <a:off x="586154" y="1272198"/>
          <a:ext cx="8995508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1908">
                  <a:extLst>
                    <a:ext uri="{9D8B030D-6E8A-4147-A177-3AD203B41FA5}">
                      <a16:colId xmlns:a16="http://schemas.microsoft.com/office/drawing/2014/main" val="2238206706"/>
                    </a:ext>
                  </a:extLst>
                </a:gridCol>
                <a:gridCol w="2188307">
                  <a:extLst>
                    <a:ext uri="{9D8B030D-6E8A-4147-A177-3AD203B41FA5}">
                      <a16:colId xmlns:a16="http://schemas.microsoft.com/office/drawing/2014/main" val="402471415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103428268"/>
                    </a:ext>
                  </a:extLst>
                </a:gridCol>
                <a:gridCol w="2586893">
                  <a:extLst>
                    <a:ext uri="{9D8B030D-6E8A-4147-A177-3AD203B41FA5}">
                      <a16:colId xmlns:a16="http://schemas.microsoft.com/office/drawing/2014/main" val="19396453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sz="32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nb-NO" sz="3200" b="1" dirty="0" err="1"/>
                        <a:t>University</a:t>
                      </a:r>
                      <a:r>
                        <a:rPr lang="nb-NO" sz="3200" b="1" dirty="0"/>
                        <a:t> </a:t>
                      </a:r>
                      <a:r>
                        <a:rPr lang="nb-NO" sz="3200" b="1" dirty="0" err="1"/>
                        <a:t>of</a:t>
                      </a:r>
                      <a:r>
                        <a:rPr lang="nb-NO" sz="3200" b="1" dirty="0"/>
                        <a:t> Juba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60519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3200" b="1" dirty="0" err="1"/>
                        <a:t>Cohort</a:t>
                      </a:r>
                      <a:endParaRPr lang="nb-NO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3200" b="1" dirty="0"/>
                        <a:t>2016/2017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3200" b="1" dirty="0"/>
                        <a:t>2017/2018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3200" b="1" dirty="0"/>
                        <a:t>2018/2019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3814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32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7174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3200" dirty="0"/>
                        <a:t>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3200" dirty="0" smtClean="0"/>
                        <a:t>2</a:t>
                      </a:r>
                      <a:endParaRPr lang="nb-NO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3200" dirty="0" smtClean="0"/>
                        <a:t>4 (2)</a:t>
                      </a:r>
                      <a:endParaRPr lang="nb-NO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3200" smtClean="0"/>
                        <a:t>4</a:t>
                      </a:r>
                      <a:endParaRPr lang="nb-NO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438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3200" dirty="0" err="1"/>
                        <a:t>Female</a:t>
                      </a:r>
                      <a:endParaRPr lang="nb-NO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3200" dirty="0" smtClean="0"/>
                        <a:t>2 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3200" smtClean="0"/>
                        <a:t>0</a:t>
                      </a:r>
                      <a:endParaRPr lang="nb-NO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3200" dirty="0" smtClean="0"/>
                        <a:t>2</a:t>
                      </a:r>
                      <a:endParaRPr lang="nb-NO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6237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5382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7567"/>
            <a:ext cx="10515600" cy="888274"/>
          </a:xfrm>
        </p:spPr>
        <p:txBody>
          <a:bodyPr>
            <a:normAutofit/>
          </a:bodyPr>
          <a:lstStyle/>
          <a:p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EnPe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II Scholarships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MSc: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Support given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05840"/>
            <a:ext cx="12192000" cy="5852159"/>
          </a:xfrm>
        </p:spPr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MSc student </a:t>
            </a:r>
            <a:r>
              <a:rPr lang="en-US" dirty="0"/>
              <a:t>per cohort </a:t>
            </a:r>
            <a:r>
              <a:rPr lang="en-US" dirty="0">
                <a:solidFill>
                  <a:srgbClr val="FF0000"/>
                </a:solidFill>
              </a:rPr>
              <a:t>from UOJ</a:t>
            </a:r>
            <a:r>
              <a:rPr lang="en-US" dirty="0"/>
              <a:t>: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Tuition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functional fees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stipend</a:t>
            </a:r>
            <a:r>
              <a:rPr lang="en-US" dirty="0"/>
              <a:t>.</a:t>
            </a:r>
          </a:p>
          <a:p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Female students </a:t>
            </a:r>
            <a:r>
              <a:rPr lang="en-US" dirty="0"/>
              <a:t>Ugandans/</a:t>
            </a:r>
            <a:r>
              <a:rPr lang="en-US" dirty="0" err="1"/>
              <a:t>Mak</a:t>
            </a:r>
            <a:r>
              <a:rPr lang="en-US" dirty="0"/>
              <a:t>: </a:t>
            </a:r>
            <a:r>
              <a:rPr lang="en-US" dirty="0" smtClean="0">
                <a:solidFill>
                  <a:srgbClr val="FF0000"/>
                </a:solidFill>
              </a:rPr>
              <a:t>Tuition</a:t>
            </a:r>
            <a:r>
              <a:rPr lang="en-US" dirty="0" smtClean="0"/>
              <a:t> 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functional fees.</a:t>
            </a:r>
          </a:p>
          <a:p>
            <a:r>
              <a:rPr lang="en-US" dirty="0"/>
              <a:t>All the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MSc students </a:t>
            </a:r>
            <a:r>
              <a:rPr lang="en-US" dirty="0"/>
              <a:t>are </a:t>
            </a:r>
            <a:r>
              <a:rPr lang="en-US" dirty="0">
                <a:solidFill>
                  <a:srgbClr val="FF0000"/>
                </a:solidFill>
              </a:rPr>
              <a:t>eligible</a:t>
            </a:r>
            <a:r>
              <a:rPr lang="en-US" dirty="0"/>
              <a:t> for </a:t>
            </a:r>
            <a:r>
              <a:rPr lang="en-US" dirty="0">
                <a:solidFill>
                  <a:srgbClr val="FF0000"/>
                </a:solidFill>
              </a:rPr>
              <a:t>research funds </a:t>
            </a:r>
            <a:r>
              <a:rPr lang="en-US" dirty="0"/>
              <a:t>in their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second year.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51EA53B-91D9-4E95-B6EA-9D60060FC7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0397853"/>
              </p:ext>
            </p:extLst>
          </p:nvPr>
        </p:nvGraphicFramePr>
        <p:xfrm>
          <a:off x="838200" y="2872740"/>
          <a:ext cx="9579706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8593">
                  <a:extLst>
                    <a:ext uri="{9D8B030D-6E8A-4147-A177-3AD203B41FA5}">
                      <a16:colId xmlns:a16="http://schemas.microsoft.com/office/drawing/2014/main" val="1372596814"/>
                    </a:ext>
                  </a:extLst>
                </a:gridCol>
                <a:gridCol w="1577248">
                  <a:extLst>
                    <a:ext uri="{9D8B030D-6E8A-4147-A177-3AD203B41FA5}">
                      <a16:colId xmlns:a16="http://schemas.microsoft.com/office/drawing/2014/main" val="3318703974"/>
                    </a:ext>
                  </a:extLst>
                </a:gridCol>
                <a:gridCol w="3245810">
                  <a:extLst>
                    <a:ext uri="{9D8B030D-6E8A-4147-A177-3AD203B41FA5}">
                      <a16:colId xmlns:a16="http://schemas.microsoft.com/office/drawing/2014/main" val="2046315019"/>
                    </a:ext>
                  </a:extLst>
                </a:gridCol>
                <a:gridCol w="1552344">
                  <a:extLst>
                    <a:ext uri="{9D8B030D-6E8A-4147-A177-3AD203B41FA5}">
                      <a16:colId xmlns:a16="http://schemas.microsoft.com/office/drawing/2014/main" val="489946338"/>
                    </a:ext>
                  </a:extLst>
                </a:gridCol>
                <a:gridCol w="1975711">
                  <a:extLst>
                    <a:ext uri="{9D8B030D-6E8A-4147-A177-3AD203B41FA5}">
                      <a16:colId xmlns:a16="http://schemas.microsoft.com/office/drawing/2014/main" val="17527928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Tuition</a:t>
                      </a:r>
                      <a:endParaRPr lang="nb-NO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Functional</a:t>
                      </a:r>
                      <a:r>
                        <a:rPr lang="nb-NO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b-NO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Fees</a:t>
                      </a:r>
                      <a:endParaRPr lang="nb-NO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Stipend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Research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1286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687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UoJ</a:t>
                      </a:r>
                      <a:endParaRPr lang="nb-NO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8141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089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7567"/>
            <a:ext cx="10515600" cy="888274"/>
          </a:xfrm>
        </p:spPr>
        <p:txBody>
          <a:bodyPr>
            <a:normAutofit/>
          </a:bodyPr>
          <a:lstStyle/>
          <a:p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EnPe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II Scholarships, PhD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05840"/>
            <a:ext cx="12192000" cy="585215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 PhD Scholarships: </a:t>
            </a:r>
            <a:r>
              <a:rPr lang="en-US" b="1" dirty="0"/>
              <a:t>2 </a:t>
            </a:r>
            <a:r>
              <a:rPr lang="en-US" b="1" dirty="0" err="1"/>
              <a:t>MaK</a:t>
            </a:r>
            <a:r>
              <a:rPr lang="en-US" b="1" dirty="0"/>
              <a:t> </a:t>
            </a:r>
            <a:r>
              <a:rPr lang="en-US" dirty="0">
                <a:solidFill>
                  <a:srgbClr val="FF0000"/>
                </a:solidFill>
              </a:rPr>
              <a:t>and </a:t>
            </a:r>
            <a:r>
              <a:rPr lang="en-US" b="1" dirty="0">
                <a:solidFill>
                  <a:srgbClr val="00B050"/>
                </a:solidFill>
              </a:rPr>
              <a:t>1 for Juba</a:t>
            </a:r>
          </a:p>
          <a:p>
            <a:r>
              <a:rPr lang="en-US" dirty="0">
                <a:solidFill>
                  <a:srgbClr val="FF0000"/>
                </a:solidFill>
              </a:rPr>
              <a:t>2 PhD candidates </a:t>
            </a:r>
            <a:r>
              <a:rPr lang="en-US" dirty="0"/>
              <a:t>from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1 PhD </a:t>
            </a:r>
            <a:r>
              <a:rPr lang="en-US" dirty="0"/>
              <a:t>from </a:t>
            </a:r>
            <a:r>
              <a:rPr lang="en-US" dirty="0">
                <a:solidFill>
                  <a:srgbClr val="FF0000"/>
                </a:solidFill>
              </a:rPr>
              <a:t>UOJ</a:t>
            </a:r>
            <a:r>
              <a:rPr lang="en-US" dirty="0"/>
              <a:t>: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Tution</a:t>
            </a:r>
            <a:r>
              <a:rPr lang="en-US" dirty="0"/>
              <a:t>,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functional fees,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stipend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funds</a:t>
            </a:r>
            <a:r>
              <a:rPr lang="en-US" dirty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Other general facilitation/support offered to Masters, PhD students and Staff</a:t>
            </a:r>
          </a:p>
          <a:p>
            <a:r>
              <a:rPr lang="en-US" dirty="0"/>
              <a:t>Facilitation for </a:t>
            </a:r>
            <a:r>
              <a:rPr lang="en-US" dirty="0">
                <a:solidFill>
                  <a:srgbClr val="FF0000"/>
                </a:solidFill>
              </a:rPr>
              <a:t>presentations at conferences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publications of research </a:t>
            </a:r>
            <a:r>
              <a:rPr lang="en-US" dirty="0"/>
              <a:t>findings</a:t>
            </a:r>
          </a:p>
          <a:p>
            <a:r>
              <a:rPr lang="en-US" dirty="0"/>
              <a:t>Facilitation of </a:t>
            </a:r>
            <a:r>
              <a:rPr lang="en-US" dirty="0">
                <a:solidFill>
                  <a:srgbClr val="FF0000"/>
                </a:solidFill>
              </a:rPr>
              <a:t>Gender mainstreaming</a:t>
            </a:r>
          </a:p>
          <a:p>
            <a:r>
              <a:rPr lang="en-US" dirty="0" err="1"/>
              <a:t>Facillitation</a:t>
            </a:r>
            <a:r>
              <a:rPr lang="en-US" dirty="0"/>
              <a:t> of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Annual meetings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Progress reports </a:t>
            </a:r>
            <a:r>
              <a:rPr lang="en-US" dirty="0"/>
              <a:t>to the </a:t>
            </a:r>
            <a:r>
              <a:rPr lang="en-US" dirty="0" err="1"/>
              <a:t>EnPe</a:t>
            </a:r>
            <a:r>
              <a:rPr lang="en-US" dirty="0"/>
              <a:t> Secretariat.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360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2392</Words>
  <Application>Microsoft Office PowerPoint</Application>
  <PresentationFormat>Widescreen</PresentationFormat>
  <Paragraphs>434</Paragraphs>
  <Slides>28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28</vt:i4>
      </vt:variant>
    </vt:vector>
  </HeadingPairs>
  <TitlesOfParts>
    <vt:vector size="34" baseType="lpstr">
      <vt:lpstr>Arial</vt:lpstr>
      <vt:lpstr>Calibri</vt:lpstr>
      <vt:lpstr>Calibri Light</vt:lpstr>
      <vt:lpstr>Courier New</vt:lpstr>
      <vt:lpstr>Times New Roman</vt:lpstr>
      <vt:lpstr>Office Theme</vt:lpstr>
      <vt:lpstr>  The Research and academic results of the EnPe-Programme  26th-28th February 2018 </vt:lpstr>
      <vt:lpstr>JuMakBe Project Overview</vt:lpstr>
      <vt:lpstr> EnPe 1: MSc Research topics by the 1st Cohort of EnePe Students (2012/2013) </vt:lpstr>
      <vt:lpstr>Databases developed with contribution from EnPe I&amp;II MSc Research topics by the 1st Cohort  (Cont’d) </vt:lpstr>
      <vt:lpstr>EnPe II Scholarships Masters</vt:lpstr>
      <vt:lpstr>EnPe II Scholarships MSc Makerere University</vt:lpstr>
      <vt:lpstr>EnPe II Scholarships MSc from University of Juba</vt:lpstr>
      <vt:lpstr>EnPe II Scholarships MSc: Support given</vt:lpstr>
      <vt:lpstr>EnPe II Scholarships, PhD</vt:lpstr>
      <vt:lpstr>Academic Programmes</vt:lpstr>
      <vt:lpstr>Databases developed under EnPe</vt:lpstr>
      <vt:lpstr>MSc Research topics by the 5th Cohort of EnPe Students (2016/2017) (cohort 1 EnPe II) </vt:lpstr>
      <vt:lpstr>MSc Research topics by the 5th Cohort of EnePe Students (2016/2017) (cohort 1 EnPe II)</vt:lpstr>
      <vt:lpstr> Databases developed with contribution from EnPe II PhD Research topics by the 1st Cohort of EnePe II Students (2016/2017) </vt:lpstr>
      <vt:lpstr>  Databases developed with contribution from EnPe I and II  See Equipment and maintenance plan (sample) </vt:lpstr>
      <vt:lpstr>PowerPoint-presentasjon</vt:lpstr>
      <vt:lpstr>Other Research outputs or technologies developed</vt:lpstr>
      <vt:lpstr>Impacts of lessons learnt on the programmes …?</vt:lpstr>
      <vt:lpstr>Key challenges and Measures taken</vt:lpstr>
      <vt:lpstr>Acknowledgements</vt:lpstr>
      <vt:lpstr>Research activities since EnPe I (Cohort 1)</vt:lpstr>
      <vt:lpstr>Cohort II</vt:lpstr>
      <vt:lpstr>Cohort III (not supported)</vt:lpstr>
      <vt:lpstr>Cohort IV (not supported)</vt:lpstr>
      <vt:lpstr>Cohort V (EnPe II)</vt:lpstr>
      <vt:lpstr>Cohort VI 2018/19</vt:lpstr>
      <vt:lpstr>PhD cohort I (EnPe II)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EnPe Juba-Makerere-Bergen collaboration project (JuMakBe)</dc:title>
  <dc:creator>Dr.B.Nagudi</dc:creator>
  <cp:lastModifiedBy>Elisabeth Strand Vigtel</cp:lastModifiedBy>
  <cp:revision>91</cp:revision>
  <cp:lastPrinted>2019-02-25T11:29:35Z</cp:lastPrinted>
  <dcterms:created xsi:type="dcterms:W3CDTF">2018-12-16T17:15:40Z</dcterms:created>
  <dcterms:modified xsi:type="dcterms:W3CDTF">2019-02-26T12:20:58Z</dcterms:modified>
</cp:coreProperties>
</file>