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6"/>
  </p:notesMasterIdLst>
  <p:sldIdLst>
    <p:sldId id="256" r:id="rId2"/>
    <p:sldId id="264" r:id="rId3"/>
    <p:sldId id="278" r:id="rId4"/>
    <p:sldId id="279" r:id="rId5"/>
    <p:sldId id="280" r:id="rId6"/>
    <p:sldId id="282" r:id="rId7"/>
    <p:sldId id="263" r:id="rId8"/>
    <p:sldId id="265" r:id="rId9"/>
    <p:sldId id="257" r:id="rId10"/>
    <p:sldId id="288" r:id="rId11"/>
    <p:sldId id="290" r:id="rId12"/>
    <p:sldId id="284" r:id="rId13"/>
    <p:sldId id="285" r:id="rId14"/>
    <p:sldId id="260" r:id="rId15"/>
    <p:sldId id="269" r:id="rId16"/>
    <p:sldId id="261" r:id="rId17"/>
    <p:sldId id="262" r:id="rId18"/>
    <p:sldId id="270" r:id="rId19"/>
    <p:sldId id="273" r:id="rId20"/>
    <p:sldId id="275" r:id="rId21"/>
    <p:sldId id="277" r:id="rId22"/>
    <p:sldId id="289" r:id="rId23"/>
    <p:sldId id="287" r:id="rId24"/>
    <p:sldId id="25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7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A5A63-4D96-48FB-A63A-EC1777DFEDDB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2AD36-A8B7-4727-AA57-25670E4B9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47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A63F3-9798-4916-8713-112D92089C9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266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6621" y="91440"/>
            <a:ext cx="7766936" cy="1606730"/>
          </a:xfrm>
        </p:spPr>
        <p:txBody>
          <a:bodyPr/>
          <a:lstStyle/>
          <a:p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QUANTITATIVE RES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RVOIR CHARACTERIZATION USING ROCK PHYSICS, SEISMIC AND GEOLOGICAL CONSTRAINTS – EXAMPLES FROM SEMLIKI BASIN IN ALBERTINE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GRABEN</a:t>
            </a:r>
            <a:b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4" y="1162595"/>
            <a:ext cx="10447111" cy="5381895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b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Nakajigo</a:t>
            </a:r>
            <a:r>
              <a:rPr lang="en-US" sz="3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Joan</a:t>
            </a:r>
            <a:br>
              <a:rPr lang="en-US" sz="3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2016/HD13/18956U</a:t>
            </a:r>
            <a:br>
              <a:rPr lang="en-US" sz="3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BSc (GRM) MSc (PG</a:t>
            </a:r>
            <a:r>
              <a:rPr lang="en-US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endParaRPr lang="en-US" sz="34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3400" b="1" dirty="0" smtClean="0">
                <a:solidFill>
                  <a:srgbClr val="FF0000"/>
                </a:solidFill>
              </a:rPr>
              <a:t>Supervisors</a:t>
            </a:r>
            <a:r>
              <a:rPr lang="en-US" sz="3400" b="1" dirty="0">
                <a:solidFill>
                  <a:srgbClr val="FF0000"/>
                </a:solidFill>
              </a:rPr>
              <a:t>:   </a:t>
            </a:r>
            <a:endParaRPr lang="en-US" sz="3400" dirty="0">
              <a:solidFill>
                <a:srgbClr val="0070C0"/>
              </a:solidFill>
            </a:endParaRPr>
          </a:p>
          <a:p>
            <a:pPr algn="ctr"/>
            <a:r>
              <a:rPr lang="en-US" sz="3400" dirty="0" smtClean="0">
                <a:solidFill>
                  <a:srgbClr val="0070C0"/>
                </a:solidFill>
              </a:rPr>
              <a:t>    Dr</a:t>
            </a:r>
            <a:r>
              <a:rPr lang="en-US" sz="3400" dirty="0">
                <a:solidFill>
                  <a:srgbClr val="0070C0"/>
                </a:solidFill>
              </a:rPr>
              <a:t>. John Mary </a:t>
            </a:r>
            <a:r>
              <a:rPr lang="en-US" sz="3400" dirty="0" err="1">
                <a:solidFill>
                  <a:srgbClr val="0070C0"/>
                </a:solidFill>
              </a:rPr>
              <a:t>Kiberu</a:t>
            </a:r>
            <a:endParaRPr lang="en-US" sz="3400" dirty="0">
              <a:solidFill>
                <a:srgbClr val="0070C0"/>
              </a:solidFill>
            </a:endParaRPr>
          </a:p>
          <a:p>
            <a:pPr algn="ctr"/>
            <a:r>
              <a:rPr lang="en-US" sz="3400" dirty="0">
                <a:solidFill>
                  <a:srgbClr val="0070C0"/>
                </a:solidFill>
              </a:rPr>
              <a:t>                             Department of Geology and Petroleum Studies (</a:t>
            </a:r>
            <a:r>
              <a:rPr lang="en-US" sz="3400" dirty="0" err="1">
                <a:solidFill>
                  <a:srgbClr val="0070C0"/>
                </a:solidFill>
              </a:rPr>
              <a:t>Makerere</a:t>
            </a:r>
            <a:r>
              <a:rPr lang="en-US" sz="3400" dirty="0">
                <a:solidFill>
                  <a:srgbClr val="0070C0"/>
                </a:solidFill>
              </a:rPr>
              <a:t> University) </a:t>
            </a:r>
            <a:endParaRPr lang="en-US" sz="3400" dirty="0" smtClean="0">
              <a:solidFill>
                <a:srgbClr val="0070C0"/>
              </a:solidFill>
            </a:endParaRPr>
          </a:p>
          <a:p>
            <a:pPr algn="ctr"/>
            <a:r>
              <a:rPr lang="en-US" sz="3400" dirty="0" smtClean="0">
                <a:solidFill>
                  <a:srgbClr val="0070C0"/>
                </a:solidFill>
              </a:rPr>
              <a:t>Dr</a:t>
            </a:r>
            <a:r>
              <a:rPr lang="en-US" sz="3400" dirty="0">
                <a:solidFill>
                  <a:srgbClr val="0070C0"/>
                </a:solidFill>
              </a:rPr>
              <a:t>. Simon </a:t>
            </a:r>
            <a:r>
              <a:rPr lang="en-US" sz="3400" dirty="0" err="1">
                <a:solidFill>
                  <a:srgbClr val="0070C0"/>
                </a:solidFill>
              </a:rPr>
              <a:t>Echegu</a:t>
            </a:r>
            <a:endParaRPr lang="en-US" sz="3400" dirty="0">
              <a:solidFill>
                <a:srgbClr val="0070C0"/>
              </a:solidFill>
            </a:endParaRPr>
          </a:p>
          <a:p>
            <a:pPr algn="ctr"/>
            <a:r>
              <a:rPr lang="en-US" sz="3400" dirty="0">
                <a:solidFill>
                  <a:srgbClr val="0070C0"/>
                </a:solidFill>
              </a:rPr>
              <a:t>                             Department of Geology and Petroleum Studies (</a:t>
            </a:r>
            <a:r>
              <a:rPr lang="en-US" sz="3400" dirty="0" err="1">
                <a:solidFill>
                  <a:srgbClr val="0070C0"/>
                </a:solidFill>
              </a:rPr>
              <a:t>Makerere</a:t>
            </a:r>
            <a:r>
              <a:rPr lang="en-US" sz="3400" dirty="0">
                <a:solidFill>
                  <a:srgbClr val="0070C0"/>
                </a:solidFill>
              </a:rPr>
              <a:t> University) </a:t>
            </a:r>
          </a:p>
          <a:p>
            <a:pPr algn="ctr"/>
            <a:r>
              <a:rPr lang="en-US" sz="3400" dirty="0">
                <a:solidFill>
                  <a:srgbClr val="0070C0"/>
                </a:solidFill>
              </a:rPr>
              <a:t>                   </a:t>
            </a:r>
            <a:r>
              <a:rPr lang="en-US" sz="3400" dirty="0" smtClean="0">
                <a:solidFill>
                  <a:srgbClr val="0070C0"/>
                </a:solidFill>
              </a:rPr>
              <a:t> </a:t>
            </a:r>
            <a:r>
              <a:rPr lang="en-US" sz="3400" dirty="0">
                <a:solidFill>
                  <a:srgbClr val="0070C0"/>
                </a:solidFill>
              </a:rPr>
              <a:t>Dr. John </a:t>
            </a:r>
            <a:r>
              <a:rPr lang="en-US" sz="3400" dirty="0" err="1">
                <a:solidFill>
                  <a:srgbClr val="0070C0"/>
                </a:solidFill>
              </a:rPr>
              <a:t>Vianney</a:t>
            </a:r>
            <a:r>
              <a:rPr lang="en-US" sz="3400" dirty="0">
                <a:solidFill>
                  <a:srgbClr val="0070C0"/>
                </a:solidFill>
              </a:rPr>
              <a:t> </a:t>
            </a:r>
            <a:r>
              <a:rPr lang="en-US" sz="3400" dirty="0" err="1">
                <a:solidFill>
                  <a:srgbClr val="0070C0"/>
                </a:solidFill>
              </a:rPr>
              <a:t>Tiberindwa</a:t>
            </a:r>
            <a:endParaRPr lang="en-US" sz="3400" dirty="0">
              <a:solidFill>
                <a:srgbClr val="0070C0"/>
              </a:solidFill>
            </a:endParaRPr>
          </a:p>
          <a:p>
            <a:pPr algn="ctr"/>
            <a:r>
              <a:rPr lang="en-US" sz="3400" dirty="0">
                <a:solidFill>
                  <a:srgbClr val="0070C0"/>
                </a:solidFill>
              </a:rPr>
              <a:t>                             Department of Geology and Petroleum Studies (</a:t>
            </a:r>
            <a:r>
              <a:rPr lang="en-US" sz="3400" dirty="0" err="1">
                <a:solidFill>
                  <a:srgbClr val="0070C0"/>
                </a:solidFill>
              </a:rPr>
              <a:t>Makerere</a:t>
            </a:r>
            <a:r>
              <a:rPr lang="en-US" sz="3400" dirty="0">
                <a:solidFill>
                  <a:srgbClr val="0070C0"/>
                </a:solidFill>
              </a:rPr>
              <a:t> University)</a:t>
            </a:r>
            <a:r>
              <a:rPr lang="en-US" sz="3400" b="1" dirty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en-US" sz="3400" dirty="0" smtClean="0">
                <a:solidFill>
                  <a:srgbClr val="0070C0"/>
                </a:solidFill>
              </a:rPr>
              <a:t>                Prof</a:t>
            </a:r>
            <a:r>
              <a:rPr lang="en-US" sz="3400" dirty="0">
                <a:solidFill>
                  <a:srgbClr val="0070C0"/>
                </a:solidFill>
              </a:rPr>
              <a:t>. Tor Arne Johansen </a:t>
            </a:r>
          </a:p>
          <a:p>
            <a:pPr algn="ctr"/>
            <a:r>
              <a:rPr lang="en-US" sz="3400" dirty="0">
                <a:solidFill>
                  <a:srgbClr val="0070C0"/>
                </a:solidFill>
              </a:rPr>
              <a:t>                             Department of Earth Science (University of Bergen</a:t>
            </a:r>
            <a:r>
              <a:rPr lang="en-US" sz="3400" dirty="0" smtClean="0">
                <a:solidFill>
                  <a:srgbClr val="0070C0"/>
                </a:solidFill>
              </a:rPr>
              <a:t>)</a:t>
            </a:r>
          </a:p>
          <a:p>
            <a:pPr algn="ctr"/>
            <a:endParaRPr lang="en-US" sz="3400" dirty="0">
              <a:solidFill>
                <a:srgbClr val="0070C0"/>
              </a:solidFill>
            </a:endParaRPr>
          </a:p>
          <a:p>
            <a:pPr algn="ctr"/>
            <a:endParaRPr lang="en-US" sz="3400" dirty="0" smtClean="0">
              <a:solidFill>
                <a:srgbClr val="0070C0"/>
              </a:solidFill>
            </a:endParaRPr>
          </a:p>
          <a:p>
            <a:pPr algn="ctr"/>
            <a:r>
              <a:rPr lang="en-US" sz="3400" b="1" dirty="0" smtClean="0">
                <a:solidFill>
                  <a:srgbClr val="7030A0"/>
                </a:solidFill>
              </a:rPr>
              <a:t>Presentation at  </a:t>
            </a:r>
            <a:r>
              <a:rPr lang="en-US" sz="3400" b="1" dirty="0" err="1" smtClean="0">
                <a:solidFill>
                  <a:srgbClr val="7030A0"/>
                </a:solidFill>
              </a:rPr>
              <a:t>EnPe</a:t>
            </a:r>
            <a:r>
              <a:rPr lang="en-US" sz="3400" b="1" dirty="0" smtClean="0">
                <a:solidFill>
                  <a:srgbClr val="7030A0"/>
                </a:solidFill>
              </a:rPr>
              <a:t> Academic Sharing Seminar In Trondheim, Norway, On  26</a:t>
            </a:r>
            <a:r>
              <a:rPr lang="en-US" sz="3400" b="1" baseline="30000" dirty="0" smtClean="0">
                <a:solidFill>
                  <a:srgbClr val="7030A0"/>
                </a:solidFill>
              </a:rPr>
              <a:t>th</a:t>
            </a:r>
            <a:r>
              <a:rPr lang="en-US" sz="3400" b="1" dirty="0" smtClean="0">
                <a:solidFill>
                  <a:srgbClr val="7030A0"/>
                </a:solidFill>
              </a:rPr>
              <a:t> -28</a:t>
            </a:r>
            <a:r>
              <a:rPr lang="en-US" sz="3400" b="1" baseline="30000" dirty="0" smtClean="0">
                <a:solidFill>
                  <a:srgbClr val="7030A0"/>
                </a:solidFill>
              </a:rPr>
              <a:t>th</a:t>
            </a:r>
            <a:r>
              <a:rPr lang="en-US" sz="3400" b="1" dirty="0" smtClean="0">
                <a:solidFill>
                  <a:srgbClr val="7030A0"/>
                </a:solidFill>
              </a:rPr>
              <a:t> February 2018</a:t>
            </a:r>
          </a:p>
          <a:p>
            <a:pPr algn="ctr"/>
            <a:endParaRPr lang="en-US" sz="3400" dirty="0">
              <a:solidFill>
                <a:srgbClr val="0070C0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Image result for logo university of berge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73557" y="26126"/>
            <a:ext cx="1376362" cy="11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:\mak-logo-clear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5233"/>
            <a:ext cx="1410789" cy="1133893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6" name="AutoShape 2" descr="Image result for logo for EnP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Image result for logo for EnP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4" descr="EnPe logo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5575" y="4075611"/>
            <a:ext cx="1660388" cy="14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27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063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Significance of the Research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53953"/>
            <a:ext cx="7606937" cy="566752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research will improve the overall understanding of the lateral internal structure of the study area and increase the predictability of several areas for well placement. </a:t>
            </a:r>
          </a:p>
          <a:p>
            <a:pPr algn="just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use of burial history technique will allow the overall record of important events that occur in the sedimentary basin.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Rock physics modeling will aid in identification of appropriate model for the study area which can act as an input for future studies. </a:t>
            </a:r>
          </a:p>
          <a:p>
            <a:pPr algn="just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IRPM will improve prediction of reservoir quality both well location and inter-well regions.</a:t>
            </a:r>
          </a:p>
          <a:p>
            <a:pPr marL="0" indent="0" algn="just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will add value to economy of Uganda by increasing new exploration prospecting areas and adding knowledge to this young industry.</a:t>
            </a:r>
          </a:p>
          <a:p>
            <a:pPr marL="0" indent="0" algn="just">
              <a:buNone/>
            </a:pP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B664-F2E8-4D17-8E32-3FA58E3684BD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 descr="F:\mak-logo-clear.pn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4861" y="184773"/>
            <a:ext cx="1295400" cy="785177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6" name="Picture 5" descr="Image result for logo university of bergen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15981" y="145977"/>
            <a:ext cx="1376362" cy="8239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405007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9327" y="165463"/>
            <a:ext cx="7667271" cy="983399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Materials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28355"/>
            <a:ext cx="8596668" cy="4513008"/>
          </a:xfrm>
        </p:spPr>
        <p:txBody>
          <a:bodyPr>
            <a:normAutofit/>
          </a:bodyPr>
          <a:lstStyle/>
          <a:p>
            <a:pPr lvl="0"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3D  seismic volume of Semliki basin </a:t>
            </a:r>
          </a:p>
          <a:p>
            <a:pPr lvl="0"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2D seismic of Semliki basin</a:t>
            </a:r>
          </a:p>
          <a:p>
            <a:pPr lvl="0"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suite of well logs and check shots data including their field reports of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Turaco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suite of well logs and check shots data plus their field reports of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Kanywataba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Softwares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ENTER,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Hampson Russell,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Petromod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PELE.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B664-F2E8-4D17-8E32-3FA58E3684BD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 descr="F:\mak-logo-clear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43988" y="0"/>
            <a:ext cx="1438275" cy="131318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6" name="Picture 5" descr="Image result for logo university of bergen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91638" y="5862"/>
            <a:ext cx="1376362" cy="114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871578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B664-F2E8-4D17-8E32-3FA58E3684BD}" type="slidenum">
              <a:rPr lang="en-US" smtClean="0"/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81201" y="2209800"/>
            <a:ext cx="1360545" cy="838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Well logs data</a:t>
            </a:r>
          </a:p>
        </p:txBody>
      </p:sp>
      <p:sp>
        <p:nvSpPr>
          <p:cNvPr id="6" name="Rectangle 5"/>
          <p:cNvSpPr/>
          <p:nvPr/>
        </p:nvSpPr>
        <p:spPr>
          <a:xfrm>
            <a:off x="2171131" y="288352"/>
            <a:ext cx="2133600" cy="1066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Rock </a:t>
            </a:r>
            <a:r>
              <a:rPr lang="en-US" dirty="0" smtClean="0"/>
              <a:t>Physics modelling (RPM)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283139" y="242004"/>
            <a:ext cx="1752600" cy="124702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 modelled parameters for burial history analysis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7615449" y="667196"/>
            <a:ext cx="2201840" cy="914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Visualization  using RPT</a:t>
            </a:r>
          </a:p>
        </p:txBody>
      </p:sp>
      <p:sp>
        <p:nvSpPr>
          <p:cNvPr id="9" name="Oval 8"/>
          <p:cNvSpPr/>
          <p:nvPr/>
        </p:nvSpPr>
        <p:spPr>
          <a:xfrm>
            <a:off x="5413668" y="1789671"/>
            <a:ext cx="2582840" cy="1524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Reservoir properties </a:t>
            </a:r>
          </a:p>
          <a:p>
            <a:pPr algn="ctr"/>
            <a:r>
              <a:rPr lang="en-US" dirty="0"/>
              <a:t>(porosity, Lithology and fluid saturation</a:t>
            </a:r>
          </a:p>
        </p:txBody>
      </p:sp>
      <p:sp>
        <p:nvSpPr>
          <p:cNvPr id="11" name="Round Diagonal Corner Rectangle 10"/>
          <p:cNvSpPr/>
          <p:nvPr/>
        </p:nvSpPr>
        <p:spPr>
          <a:xfrm>
            <a:off x="1981200" y="3903785"/>
            <a:ext cx="2057400" cy="914400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Monte Carlo </a:t>
            </a:r>
          </a:p>
          <a:p>
            <a:pPr algn="ctr"/>
            <a:r>
              <a:rPr lang="en-US" dirty="0"/>
              <a:t>simulation</a:t>
            </a:r>
          </a:p>
        </p:txBody>
      </p:sp>
      <p:sp>
        <p:nvSpPr>
          <p:cNvPr id="12" name="Round Single Corner Rectangle 11"/>
          <p:cNvSpPr/>
          <p:nvPr/>
        </p:nvSpPr>
        <p:spPr>
          <a:xfrm>
            <a:off x="2339453" y="5702554"/>
            <a:ext cx="1371600" cy="914400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Seismic inversion </a:t>
            </a:r>
          </a:p>
        </p:txBody>
      </p:sp>
      <p:sp>
        <p:nvSpPr>
          <p:cNvPr id="14" name="Round Same Side Corner Rectangle 13"/>
          <p:cNvSpPr/>
          <p:nvPr/>
        </p:nvSpPr>
        <p:spPr>
          <a:xfrm>
            <a:off x="5088967" y="4114635"/>
            <a:ext cx="914400" cy="914400"/>
          </a:xfrm>
          <a:prstGeom prst="round2Same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pdfs</a:t>
            </a:r>
          </a:p>
        </p:txBody>
      </p:sp>
      <p:sp>
        <p:nvSpPr>
          <p:cNvPr id="16" name="Round Same Side Corner Rectangle 15"/>
          <p:cNvSpPr/>
          <p:nvPr/>
        </p:nvSpPr>
        <p:spPr>
          <a:xfrm>
            <a:off x="6400800" y="5943600"/>
            <a:ext cx="1676400" cy="832330"/>
          </a:xfrm>
          <a:prstGeom prst="round2Same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Seismic inversion </a:t>
            </a:r>
          </a:p>
        </p:txBody>
      </p:sp>
      <p:sp>
        <p:nvSpPr>
          <p:cNvPr id="17" name="Round Same Side Corner Rectangle 16"/>
          <p:cNvSpPr/>
          <p:nvPr/>
        </p:nvSpPr>
        <p:spPr>
          <a:xfrm>
            <a:off x="8582167" y="5915072"/>
            <a:ext cx="1628633" cy="860858"/>
          </a:xfrm>
          <a:prstGeom prst="round2Same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Forward RPM</a:t>
            </a:r>
          </a:p>
        </p:txBody>
      </p:sp>
      <p:sp>
        <p:nvSpPr>
          <p:cNvPr id="19" name="Flowchart: Terminator 18"/>
          <p:cNvSpPr/>
          <p:nvPr/>
        </p:nvSpPr>
        <p:spPr>
          <a:xfrm>
            <a:off x="7266296" y="3458226"/>
            <a:ext cx="2334904" cy="829362"/>
          </a:xfrm>
          <a:prstGeom prst="flowChartTermina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Litho</a:t>
            </a:r>
            <a:r>
              <a:rPr lang="en-US" dirty="0"/>
              <a:t> cube</a:t>
            </a:r>
          </a:p>
          <a:p>
            <a:pPr algn="ctr"/>
            <a:r>
              <a:rPr lang="en-US" dirty="0"/>
              <a:t>Porosity cube</a:t>
            </a:r>
          </a:p>
          <a:p>
            <a:pPr algn="ctr"/>
            <a:r>
              <a:rPr lang="en-US" dirty="0"/>
              <a:t>Fluid cube </a:t>
            </a:r>
          </a:p>
        </p:txBody>
      </p:sp>
      <p:sp>
        <p:nvSpPr>
          <p:cNvPr id="20" name="Round Same Side Corner Rectangle 19"/>
          <p:cNvSpPr/>
          <p:nvPr/>
        </p:nvSpPr>
        <p:spPr>
          <a:xfrm>
            <a:off x="7848600" y="4753780"/>
            <a:ext cx="914400" cy="914400"/>
          </a:xfrm>
          <a:prstGeom prst="round2Same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IRPM</a:t>
            </a:r>
          </a:p>
        </p:txBody>
      </p:sp>
      <p:sp>
        <p:nvSpPr>
          <p:cNvPr id="25" name="Up Arrow 24"/>
          <p:cNvSpPr/>
          <p:nvPr/>
        </p:nvSpPr>
        <p:spPr>
          <a:xfrm>
            <a:off x="2642264" y="1383585"/>
            <a:ext cx="185098" cy="838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2654637" y="3035511"/>
            <a:ext cx="172724" cy="8876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4304731" y="887058"/>
            <a:ext cx="978408" cy="1770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eft-Right-Up Arrow 29"/>
          <p:cNvSpPr/>
          <p:nvPr/>
        </p:nvSpPr>
        <p:spPr>
          <a:xfrm>
            <a:off x="8077200" y="5702554"/>
            <a:ext cx="495868" cy="850392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Up Arrow 30"/>
          <p:cNvSpPr/>
          <p:nvPr/>
        </p:nvSpPr>
        <p:spPr>
          <a:xfrm>
            <a:off x="8195765" y="4311738"/>
            <a:ext cx="258739" cy="4444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Up Arrow 31"/>
          <p:cNvSpPr/>
          <p:nvPr/>
        </p:nvSpPr>
        <p:spPr>
          <a:xfrm>
            <a:off x="5513697" y="2978582"/>
            <a:ext cx="110580" cy="113605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2646108" y="4818186"/>
            <a:ext cx="181254" cy="8843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 Diagonal Corner Rectangle 34"/>
          <p:cNvSpPr/>
          <p:nvPr/>
        </p:nvSpPr>
        <p:spPr>
          <a:xfrm>
            <a:off x="4260376" y="5702554"/>
            <a:ext cx="1591103" cy="914400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Bayesian classification</a:t>
            </a:r>
          </a:p>
        </p:txBody>
      </p:sp>
      <p:sp>
        <p:nvSpPr>
          <p:cNvPr id="36" name="Up Arrow 35"/>
          <p:cNvSpPr/>
          <p:nvPr/>
        </p:nvSpPr>
        <p:spPr>
          <a:xfrm>
            <a:off x="5413668" y="5052516"/>
            <a:ext cx="210608" cy="63914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ight Arrow 36"/>
          <p:cNvSpPr/>
          <p:nvPr/>
        </p:nvSpPr>
        <p:spPr>
          <a:xfrm>
            <a:off x="3739487" y="6103186"/>
            <a:ext cx="494731" cy="2531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7035740" y="989612"/>
            <a:ext cx="584261" cy="1123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Down Arrow 40"/>
          <p:cNvSpPr/>
          <p:nvPr/>
        </p:nvSpPr>
        <p:spPr>
          <a:xfrm>
            <a:off x="7615450" y="1599587"/>
            <a:ext cx="233151" cy="4703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Up Arrow 41"/>
          <p:cNvSpPr/>
          <p:nvPr/>
        </p:nvSpPr>
        <p:spPr>
          <a:xfrm>
            <a:off x="7696200" y="2978582"/>
            <a:ext cx="152400" cy="4796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76800" y="1344258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(1)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351185" y="5091416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(2)</a:t>
            </a:r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/>
          </p:nvPr>
        </p:nvGraphicFramePr>
        <p:xfrm>
          <a:off x="6248400" y="3313672"/>
          <a:ext cx="4114800" cy="3462259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622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6858000" y="4606243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(3)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3456834" y="2165460"/>
            <a:ext cx="1361481" cy="90665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Seismic data</a:t>
            </a:r>
          </a:p>
        </p:txBody>
      </p:sp>
      <p:sp>
        <p:nvSpPr>
          <p:cNvPr id="3" name="Down Arrow 2"/>
          <p:cNvSpPr/>
          <p:nvPr/>
        </p:nvSpPr>
        <p:spPr>
          <a:xfrm>
            <a:off x="3509506" y="3048000"/>
            <a:ext cx="151563" cy="8344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672703" y="3343701"/>
          <a:ext cx="4419600" cy="3377774"/>
        </p:xfrm>
        <a:graphic>
          <a:graphicData uri="http://schemas.openxmlformats.org/drawingml/2006/table">
            <a:tbl>
              <a:tblPr>
                <a:tableStyleId>{7E9639D4-E3E2-4D34-9284-5A2195B3D0D7}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777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841863" y="52251"/>
          <a:ext cx="8268788" cy="1815738"/>
        </p:xfrm>
        <a:graphic>
          <a:graphicData uri="http://schemas.openxmlformats.org/drawingml/2006/table">
            <a:tbl>
              <a:tblPr/>
              <a:tblGrid>
                <a:gridCol w="8268788">
                  <a:extLst>
                    <a:ext uri="{9D8B030D-6E8A-4147-A177-3AD203B41FA5}">
                      <a16:colId xmlns:a16="http://schemas.microsoft.com/office/drawing/2014/main" val="2550576784"/>
                    </a:ext>
                  </a:extLst>
                </a:gridCol>
              </a:tblGrid>
              <a:tr h="181573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8018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85716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4" grpId="0" animBg="1"/>
      <p:bldP spid="16" grpId="0" animBg="1"/>
      <p:bldP spid="17" grpId="0" animBg="1"/>
      <p:bldP spid="19" grpId="0" animBg="1"/>
      <p:bldP spid="20" grpId="0" animBg="1"/>
      <p:bldP spid="25" grpId="0" animBg="1"/>
      <p:bldP spid="26" grpId="0" animBg="1"/>
      <p:bldP spid="27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41" grpId="0" animBg="1"/>
      <p:bldP spid="42" grpId="0" animBg="1"/>
      <p:bldP spid="24" grpId="0"/>
      <p:bldP spid="29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/>
          <p:nvPr/>
        </p:nvSpPr>
        <p:spPr>
          <a:xfrm>
            <a:off x="143691" y="287382"/>
            <a:ext cx="9771017" cy="4663440"/>
          </a:xfrm>
          <a:prstGeom prst="triangle">
            <a:avLst>
              <a:gd name="adj" fmla="val 4983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800" dirty="0" smtClean="0"/>
              <a:t>RESULTS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38009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705" y="165463"/>
            <a:ext cx="8596668" cy="60524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Constant cement model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2607" y="770710"/>
            <a:ext cx="5612524" cy="48071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01255" y="666750"/>
            <a:ext cx="5943600" cy="501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3153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55" y="236483"/>
            <a:ext cx="5644055" cy="662151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2069" y="236483"/>
            <a:ext cx="6279931" cy="646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367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79269"/>
          </a:xfrm>
        </p:spPr>
        <p:txBody>
          <a:bodyPr>
            <a:normAutofit/>
          </a:bodyPr>
          <a:lstStyle/>
          <a:p>
            <a:r>
              <a:rPr lang="en-US" dirty="0" smtClean="0"/>
              <a:t> data vs model for Turaco 2</a:t>
            </a:r>
            <a:endParaRPr lang="en-US" dirty="0"/>
          </a:p>
        </p:txBody>
      </p:sp>
      <p:pic>
        <p:nvPicPr>
          <p:cNvPr id="4" name="Content Placeholder 1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4950" y="561704"/>
            <a:ext cx="10528661" cy="6204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03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Turaco 3</a:t>
            </a:r>
            <a:endParaRPr lang="en-US" dirty="0"/>
          </a:p>
        </p:txBody>
      </p:sp>
      <p:pic>
        <p:nvPicPr>
          <p:cNvPr id="4" name="Content Placeholder 1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524000"/>
            <a:ext cx="11988800" cy="5333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RESULTS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9977"/>
            <a:ext cx="8596668" cy="45913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modelled parameters of Constant Cement model  (bulk modulus, shear modulus, temperature, lithology among other) were  used to determine;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Compaction state or phase,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Burial depth and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Amount of uplift.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</a:t>
            </a:r>
          </a:p>
        </p:txBody>
      </p:sp>
    </p:spTree>
    <p:extLst>
      <p:ext uri="{BB962C8B-B14F-4D97-AF65-F5344CB8AC3E}">
        <p14:creationId xmlns:p14="http://schemas.microsoft.com/office/powerpoint/2010/main" val="7758671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123793"/>
            <a:ext cx="9412596" cy="91756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Prediction of seismic velocities over time for constant cement model. The analyzed formation has started chemical compaction</a:t>
            </a:r>
            <a:endParaRPr lang="en-US" sz="2400" dirty="0"/>
          </a:p>
        </p:txBody>
      </p:sp>
      <p:pic>
        <p:nvPicPr>
          <p:cNvPr id="5" name="Picture Placeholder 4" descr="B:\Joan pc files\Desktop Backup 2019-31-01\Joan\photos to be used\x1.png"/>
          <p:cNvPicPr>
            <a:picLocks noGrp="1"/>
          </p:cNvPicPr>
          <p:nvPr>
            <p:ph type="pic"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84" r="-336"/>
          <a:stretch/>
        </p:blipFill>
        <p:spPr bwMode="auto">
          <a:xfrm>
            <a:off x="677333" y="78828"/>
            <a:ext cx="9412597" cy="485577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675524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9530" y="483326"/>
            <a:ext cx="8124471" cy="144707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Outline </a:t>
            </a:r>
            <a:r>
              <a:rPr lang="en-US" dirty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f the Presentation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6915"/>
            <a:ext cx="8596668" cy="460444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3200" dirty="0"/>
              <a:t>Background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Objectives of the </a:t>
            </a:r>
            <a:r>
              <a:rPr lang="en-US" sz="3200" dirty="0" smtClean="0"/>
              <a:t>study</a:t>
            </a:r>
            <a:endParaRPr lang="en-US" sz="3200" dirty="0"/>
          </a:p>
          <a:p>
            <a:pPr>
              <a:buFont typeface="Wingdings" pitchFamily="2" charset="2"/>
              <a:buChar char="v"/>
            </a:pPr>
            <a:r>
              <a:rPr lang="en-US" sz="3200" dirty="0"/>
              <a:t>Significance of the study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Methodology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Results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Challenges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B664-F2E8-4D17-8E32-3FA58E3684B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575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analyzed formation indicate  burial depth of 3500km and an uplift of 1596km  </a:t>
            </a:r>
            <a:endParaRPr lang="en-US" sz="2400" dirty="0"/>
          </a:p>
        </p:txBody>
      </p:sp>
      <p:pic>
        <p:nvPicPr>
          <p:cNvPr id="9" name="Picture Placeholder 8" descr="B:\Joan pc files\Desktop Backup 2019-31-01\Joan\photos to be used\xx.png"/>
          <p:cNvPicPr>
            <a:picLocks noGrp="1"/>
          </p:cNvPicPr>
          <p:nvPr>
            <p:ph type="pic"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698"/>
          <a:stretch/>
        </p:blipFill>
        <p:spPr bwMode="auto">
          <a:xfrm>
            <a:off x="866521" y="252247"/>
            <a:ext cx="9349534" cy="480848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6684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Challenges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306287"/>
            <a:ext cx="9145935" cy="4735076"/>
          </a:xfrm>
        </p:spPr>
        <p:txBody>
          <a:bodyPr>
            <a:normAutofit/>
          </a:bodyPr>
          <a:lstStyle/>
          <a:p>
            <a:pPr algn="just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data had issues in that, it would not  tally with theoretical trends hence data quality control had to be done.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291037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49531"/>
            <a:ext cx="8596668" cy="523820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Avseth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P.,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Mukerji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T.,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Mavko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G., &amp;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Dvorkin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J. (2010). Rock-physics diagnostics of depositional texture, diagenetic alterations, and reservoir heterogeneity in high-porosity siliciclastic sediments and rocks—A review of selected models and suggested work flows.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Geophysics, 75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(5),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75A31-75A47.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Avseth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P.,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Mukerji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T.,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Mavko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G.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(2005).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Seismic interpretation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Cambridge University Press.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Avseth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P., &amp; Odegaard, E. (2004). Well log and seismic data analysis using rock physics templates.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break, 22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(10), 37-43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HeritageOil&amp;Gas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(2004).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 Well Geological  Report for  Turaco –2 Block 3, Albert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Graben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Uganda.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Geology and Petroleum Studies,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Makerere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University. </a:t>
            </a: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Johansen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T. A., Jensen, E. H,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Mavko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G. &amp; Jack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Dvorkin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J. (2013). Inverse modeling for reservoir quality prediction.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GEOPHYSICS,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Vol. 78 Issue (2), M1-M18.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10.1190/geo2012-0215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X., Yu, Y.,, &amp; Dong, Y., Sun, Y.,. (2012).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 geological report of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Kanywataba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 well  in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Kanywataba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Exploration Area, Uganda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Department of Geology and Petroleum Studies,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Makerere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University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8937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would like to thank the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EnPe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project  for funding this research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the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Nowergian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government as a whole.</a:t>
            </a:r>
          </a:p>
        </p:txBody>
      </p:sp>
      <p:pic>
        <p:nvPicPr>
          <p:cNvPr id="4" name="Picture 4" descr="EnPe logo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5555" y="4075611"/>
            <a:ext cx="5878286" cy="14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9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for listening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4551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2126" y="282267"/>
            <a:ext cx="7656142" cy="1320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Introduction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Seismic reservoir characterization is important in hydrocarbon prospect evaluation and production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 number of challenging problems causing uncertainties in the prediction results due to non-uniqueness and uncertainties in the input data.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/>
          </a:p>
          <a:p>
            <a:pPr marL="0" indent="0" algn="just">
              <a:buNone/>
            </a:pPr>
            <a:endParaRPr lang="en-US" sz="2800" dirty="0"/>
          </a:p>
          <a:p>
            <a:pPr algn="just">
              <a:buFont typeface="Wingdings" pitchFamily="2" charset="2"/>
              <a:buChar char="Ø"/>
            </a:pP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B664-F2E8-4D17-8E32-3FA58E3684BD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 descr="Image result for logo university of berge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02918" y="0"/>
            <a:ext cx="1376362" cy="11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:\mak-logo-clear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4997" y="5862"/>
            <a:ext cx="1676400" cy="1621809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4824878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171" y="244475"/>
            <a:ext cx="7575831" cy="1320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Introduction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the prediction capability we need to reduce the non-uniqueness by inferring geological constraints as a part of the analysis.  </a:t>
            </a:r>
          </a:p>
          <a:p>
            <a:pPr marL="0" indent="0" algn="just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study couples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rock physics with geological constraints (burial history) and seismic to better delineate the reservoir properties of the reservoir unit in the Semliki basin with their uncertainties.</a:t>
            </a:r>
          </a:p>
          <a:p>
            <a:pPr marL="0" indent="0" algn="just">
              <a:buNone/>
            </a:pPr>
            <a:endParaRPr lang="en-US" sz="2800" dirty="0"/>
          </a:p>
          <a:p>
            <a:pPr marL="0" indent="0" algn="just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B664-F2E8-4D17-8E32-3FA58E3684BD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 descr="F:\mak-logo-clear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1521"/>
            <a:ext cx="1438275" cy="134143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6" name="Picture 5" descr="Image result for logo university of bergen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98415" y="0"/>
            <a:ext cx="1376362" cy="114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858480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0423" y="248194"/>
            <a:ext cx="7523579" cy="1682206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Introduction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Rock physics provides a link between geologic reservoir parameters (porosity, clay content, sorting, lithology, saturation) and seismic properties such as acoustic impedance, P-wave/S-wave. velocity ratio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/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S, bulk density, and elastic moduli.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number of  rock physics models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Avseth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Mukerji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Mavko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Dvorkin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(2010);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Avseth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Mukerji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Mavko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(2005) that are applied on particular rock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B664-F2E8-4D17-8E32-3FA58E3684BD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 descr="F:\mak-logo-clear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41804" y="0"/>
            <a:ext cx="1438275" cy="131318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6" name="Picture 5" descr="Image result for logo university of bergen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24541" y="38100"/>
            <a:ext cx="1376362" cy="114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4354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222070"/>
            <a:ext cx="7353762" cy="1045028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Introduction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1836" y="1938520"/>
            <a:ext cx="8370873" cy="3717697"/>
          </a:xfrm>
        </p:spPr>
        <p:txBody>
          <a:bodyPr>
            <a:normAutofit/>
          </a:bodyPr>
          <a:lstStyle/>
          <a:p>
            <a:pPr algn="just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Odegaard &amp;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Avseth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(2004) developed rock physics templates as a tool to evaluate lithology and pore fluid interpretation of well logs based on  theoretical rock physics trends for different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lithologies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expected in the area. </a:t>
            </a:r>
          </a:p>
          <a:p>
            <a:pPr marL="0" indent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Inverse rock physics modelling (IRPM) was developed by Johansen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Jensen, Mavko &amp; Dvorkin, (2013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to quantitatively  analyze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seismic data based on seismic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inversion.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B664-F2E8-4D17-8E32-3FA58E3684BD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 descr="F:\mak-logo-clear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8004" y="104503"/>
            <a:ext cx="1590675" cy="150272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6" name="Picture 5" descr="Image result for logo university of bergen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6347" y="104503"/>
            <a:ext cx="1376362" cy="114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557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284" y="-251819"/>
            <a:ext cx="3854528" cy="1278466"/>
          </a:xfrm>
        </p:spPr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60912" y="1"/>
            <a:ext cx="7431088" cy="685800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77334" y="287383"/>
            <a:ext cx="3854528" cy="5656217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400" dirty="0"/>
              <a:t>Semliki basin – </a:t>
            </a:r>
            <a:r>
              <a:rPr lang="en-US" sz="2400" dirty="0">
                <a:solidFill>
                  <a:srgbClr val="33CC33"/>
                </a:solidFill>
              </a:rPr>
              <a:t>Albertine  </a:t>
            </a:r>
            <a:r>
              <a:rPr lang="en-US" sz="2400" dirty="0" err="1">
                <a:solidFill>
                  <a:srgbClr val="33CC33"/>
                </a:solidFill>
              </a:rPr>
              <a:t>Graben</a:t>
            </a:r>
            <a:r>
              <a:rPr lang="en-US" sz="2400" dirty="0">
                <a:solidFill>
                  <a:srgbClr val="33CC33"/>
                </a:solidFill>
              </a:rPr>
              <a:t> , western arm of the rift valley.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sz="2400" dirty="0"/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>
                <a:solidFill>
                  <a:srgbClr val="0000CC"/>
                </a:solidFill>
              </a:rPr>
              <a:t>exploration stage 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sz="2400" dirty="0"/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/>
              <a:t>Currently, a number of fields  are identified, </a:t>
            </a:r>
            <a:r>
              <a:rPr lang="en-US" sz="2400" dirty="0">
                <a:solidFill>
                  <a:srgbClr val="CC0099"/>
                </a:solidFill>
              </a:rPr>
              <a:t>drilling of appraisal </a:t>
            </a:r>
            <a:r>
              <a:rPr lang="en-US" sz="2400" dirty="0" smtClean="0">
                <a:solidFill>
                  <a:srgbClr val="CC0099"/>
                </a:solidFill>
              </a:rPr>
              <a:t>wells is being </a:t>
            </a:r>
            <a:r>
              <a:rPr lang="en-US" sz="2400" dirty="0">
                <a:solidFill>
                  <a:srgbClr val="CC0099"/>
                </a:solidFill>
              </a:rPr>
              <a:t>done and approval of production license is </a:t>
            </a:r>
            <a:r>
              <a:rPr lang="en-US" sz="2400" dirty="0"/>
              <a:t>ongoing</a:t>
            </a:r>
          </a:p>
        </p:txBody>
      </p:sp>
    </p:spTree>
    <p:extLst>
      <p:ext uri="{BB962C8B-B14F-4D97-AF65-F5344CB8AC3E}">
        <p14:creationId xmlns:p14="http://schemas.microsoft.com/office/powerpoint/2010/main" val="452082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609600"/>
            <a:ext cx="4519749" cy="68362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Problem Statement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93223"/>
            <a:ext cx="8596668" cy="4748139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fundamental challenge in the Semliki Basin, is lack of a clear understanding of the distribution of various reservoir properties such as porosity, lithology and fluid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saturation. It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evaluated that there exist traps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however,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reservoirs  have poor lateral distribution (Heritage 2004, CNOOC, 2012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).This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purposes to use various methods to quantify the prevailing uncertainties in this basin.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Burial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history combined with RPM, IRPM and quantification of uncertainties in relation to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facies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distribution using probability distribution function (pdf) will be done for the first time in this basin.</a:t>
            </a:r>
          </a:p>
          <a:p>
            <a:endParaRPr lang="en-US" dirty="0"/>
          </a:p>
        </p:txBody>
      </p:sp>
      <p:pic>
        <p:nvPicPr>
          <p:cNvPr id="4" name="Picture 3" descr="F:\mak-logo-clear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60866" y="0"/>
            <a:ext cx="1676400" cy="1621809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292140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56754"/>
            <a:ext cx="8596668" cy="69233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Objectives of the study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71155"/>
            <a:ext cx="8596668" cy="49702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 Objective 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quantify the prevailing uncertainties in the determination of reservoir properties of the Albertine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Graben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 objectives</a:t>
            </a:r>
          </a:p>
          <a:p>
            <a:pPr lvl="0"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determine the effect of burial history on seismic properties or signatures. </a:t>
            </a:r>
          </a:p>
          <a:p>
            <a:pPr lvl="0"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establish the statistical relationship between reservoir properties.</a:t>
            </a:r>
          </a:p>
          <a:p>
            <a:pPr lvl="0"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examine uncertainties in different reservoir property distribution.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76220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1075</Words>
  <Application>Microsoft Office PowerPoint</Application>
  <PresentationFormat>Widescreen</PresentationFormat>
  <Paragraphs>132</Paragraphs>
  <Slides>24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24</vt:i4>
      </vt:variant>
    </vt:vector>
  </HeadingPairs>
  <TitlesOfParts>
    <vt:vector size="31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QUANTITATIVE RESERVOIR CHARACTERIZATION USING ROCK PHYSICS, SEISMIC AND GEOLOGICAL CONSTRAINTS – EXAMPLES FROM SEMLIKI BASIN IN ALBERTINE GRABEN  </vt:lpstr>
      <vt:lpstr>Outline of the Presentation</vt:lpstr>
      <vt:lpstr>Introduction </vt:lpstr>
      <vt:lpstr>Introduction </vt:lpstr>
      <vt:lpstr>Introduction </vt:lpstr>
      <vt:lpstr>Introduction </vt:lpstr>
      <vt:lpstr>.</vt:lpstr>
      <vt:lpstr>Problem Statement</vt:lpstr>
      <vt:lpstr>Objectives of the study</vt:lpstr>
      <vt:lpstr>Significance of the Research</vt:lpstr>
      <vt:lpstr>Materials </vt:lpstr>
      <vt:lpstr>PowerPoint-presentasjon</vt:lpstr>
      <vt:lpstr>PowerPoint-presentasjon</vt:lpstr>
      <vt:lpstr>Constant cement model</vt:lpstr>
      <vt:lpstr>PowerPoint-presentasjon</vt:lpstr>
      <vt:lpstr> data vs model for Turaco 2</vt:lpstr>
      <vt:lpstr>Turaco 3</vt:lpstr>
      <vt:lpstr>RESULTS</vt:lpstr>
      <vt:lpstr>.</vt:lpstr>
      <vt:lpstr>.</vt:lpstr>
      <vt:lpstr>Challenges </vt:lpstr>
      <vt:lpstr>REFERENCE </vt:lpstr>
      <vt:lpstr>Acknowledgement  </vt:lpstr>
      <vt:lpstr>Thank you for listening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QUANTITATIVE RESERVOIR CHARACTERIZATION USING ROCK PHYSICS, SEISMIC AND GEOLOGICAL CONSTRAINTS – EXAMPLES FROM SEMLIKI BASIN IN ALBERTINE GRABEN  </dc:title>
  <dc:creator>Joan</dc:creator>
  <cp:lastModifiedBy>Hege Gabrielsen Førsvoll</cp:lastModifiedBy>
  <cp:revision>86</cp:revision>
  <dcterms:created xsi:type="dcterms:W3CDTF">2018-10-25T10:12:10Z</dcterms:created>
  <dcterms:modified xsi:type="dcterms:W3CDTF">2019-03-01T13:05:33Z</dcterms:modified>
</cp:coreProperties>
</file>