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176" y="2081578"/>
            <a:ext cx="10363201" cy="2262140"/>
          </a:xfrm>
        </p:spPr>
        <p:txBody>
          <a:bodyPr/>
          <a:lstStyle/>
          <a:p>
            <a:pPr algn="l"/>
            <a:r>
              <a:rPr lang="en-US" sz="3200" dirty="0" smtClean="0"/>
              <a:t>Project</a:t>
            </a:r>
            <a:r>
              <a:rPr lang="nb-NO" sz="3200" dirty="0"/>
              <a:t>: </a:t>
            </a:r>
            <a:r>
              <a:rPr lang="nb-NO" sz="3200" dirty="0" smtClean="0"/>
              <a:t>‘Research </a:t>
            </a:r>
            <a:r>
              <a:rPr lang="nb-NO" sz="3200" dirty="0"/>
              <a:t>and Capacity </a:t>
            </a:r>
            <a:r>
              <a:rPr lang="nb-NO" sz="3200" dirty="0" smtClean="0"/>
              <a:t>Building in Clean </a:t>
            </a:r>
            <a:br>
              <a:rPr lang="nb-NO" sz="3200" dirty="0" smtClean="0"/>
            </a:br>
            <a:r>
              <a:rPr lang="nb-NO" sz="3200" dirty="0"/>
              <a:t>	</a:t>
            </a:r>
            <a:r>
              <a:rPr lang="nb-NO" sz="3200" dirty="0" smtClean="0"/>
              <a:t>			and Renewable </a:t>
            </a:r>
            <a:r>
              <a:rPr lang="nb-NO" sz="3200" dirty="0"/>
              <a:t>Bioenergy </a:t>
            </a:r>
            <a:r>
              <a:rPr lang="nb-NO" sz="3200" dirty="0" smtClean="0"/>
              <a:t>production and 						Utilization in Ethiopia’</a:t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Short name: Bioenergy-Ethiopia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47" y="4688746"/>
            <a:ext cx="9670383" cy="1096899"/>
          </a:xfrm>
        </p:spPr>
        <p:txBody>
          <a:bodyPr>
            <a:noAutofit/>
          </a:bodyPr>
          <a:lstStyle/>
          <a:p>
            <a:pPr algn="l"/>
            <a:r>
              <a:rPr lang="nb-NO" dirty="0" smtClean="0"/>
              <a:t>Partners:  Hawassa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smtClean="0"/>
              <a:t>(Dr. Meseret </a:t>
            </a:r>
            <a:r>
              <a:rPr lang="nb-NO" dirty="0" smtClean="0"/>
              <a:t>Tesema: Main coordinator)</a:t>
            </a:r>
          </a:p>
          <a:p>
            <a:pPr algn="l"/>
            <a:r>
              <a:rPr lang="nb-NO" dirty="0"/>
              <a:t>	</a:t>
            </a:r>
            <a:r>
              <a:rPr lang="nb-NO" dirty="0" smtClean="0"/>
              <a:t>	  Norwegian University of Life Sciences </a:t>
            </a:r>
            <a:r>
              <a:rPr lang="nb-NO" dirty="0" smtClean="0"/>
              <a:t>(Dr. Trine </a:t>
            </a:r>
            <a:r>
              <a:rPr lang="nb-NO" dirty="0" smtClean="0"/>
              <a:t>Hvoslef-Eide: Partner in Norway</a:t>
            </a:r>
            <a:r>
              <a:rPr lang="en-US" dirty="0" smtClean="0"/>
              <a:t>)</a:t>
            </a:r>
            <a:endParaRPr lang="nb-NO" dirty="0" smtClean="0"/>
          </a:p>
          <a:p>
            <a:pPr algn="l"/>
            <a:r>
              <a:rPr lang="nb-NO" dirty="0"/>
              <a:t>	</a:t>
            </a:r>
            <a:r>
              <a:rPr lang="nb-NO" dirty="0" smtClean="0"/>
              <a:t>	  Mekelle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smtClean="0"/>
              <a:t>(Dr. Dereje A. </a:t>
            </a:r>
            <a:r>
              <a:rPr lang="nb-NO" dirty="0" err="1" smtClean="0"/>
              <a:t>Assefa</a:t>
            </a:r>
            <a:r>
              <a:rPr lang="nb-NO" dirty="0" smtClean="0"/>
              <a:t>: Partner at LMCI)</a:t>
            </a:r>
          </a:p>
          <a:p>
            <a:pPr algn="l"/>
            <a:endParaRPr lang="nb-NO" dirty="0"/>
          </a:p>
          <a:p>
            <a:pPr algn="l"/>
            <a:r>
              <a:rPr lang="nb-NO" dirty="0" smtClean="0"/>
              <a:t>								</a:t>
            </a:r>
            <a:r>
              <a:rPr lang="nb-NO" sz="2400" dirty="0" smtClean="0"/>
              <a:t>Supported by:</a:t>
            </a:r>
            <a:endParaRPr lang="en-US" sz="2400" dirty="0"/>
          </a:p>
        </p:txBody>
      </p:sp>
      <p:pic>
        <p:nvPicPr>
          <p:cNvPr id="4" name="Picture 3" descr="http://213.55.94.36/Old%20site%20backup/images/Mekelel_University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489" y="190320"/>
            <a:ext cx="927100" cy="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3.gstatic.com/images?q=tbn:ANd9GcRdlh0rT95MfJ_-4zvUGyS6kGYEuHYTDFYTdiJSaftkRTg-gBP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806" y="206566"/>
            <a:ext cx="867617" cy="80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esign.nmbu.no/sites/default/files/design_nmbu_no/vedlegg/nmbu_logo_rgb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679" y="206566"/>
            <a:ext cx="1929379" cy="80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" descr="C:\Users\elisabvi\Documents\EnPe logos\Logo_EnPe_colou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27" y="6130673"/>
            <a:ext cx="2104542" cy="590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3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Research </a:t>
            </a:r>
            <a:r>
              <a:rPr lang="nb-NO" dirty="0" err="1" smtClean="0"/>
              <a:t>Facilities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8" y="1930401"/>
            <a:ext cx="8752634" cy="4110962"/>
          </a:xfrm>
        </p:spPr>
        <p:txBody>
          <a:bodyPr>
            <a:normAutofit/>
          </a:bodyPr>
          <a:lstStyle/>
          <a:p>
            <a:r>
              <a:rPr lang="nb-NO" sz="2800" dirty="0" smtClean="0"/>
              <a:t>Mini-</a:t>
            </a:r>
            <a:r>
              <a:rPr lang="nb-NO" sz="2800" dirty="0" err="1" smtClean="0"/>
              <a:t>Biogas</a:t>
            </a:r>
            <a:r>
              <a:rPr lang="nb-NO" sz="2800" dirty="0" smtClean="0"/>
              <a:t> </a:t>
            </a:r>
            <a:r>
              <a:rPr lang="nb-NO" sz="2800" dirty="0" smtClean="0"/>
              <a:t>Digester and Gas </a:t>
            </a:r>
            <a:r>
              <a:rPr lang="nb-NO" sz="2800" dirty="0" err="1" smtClean="0"/>
              <a:t>Measurement</a:t>
            </a:r>
            <a:r>
              <a:rPr lang="nb-NO" sz="2800" dirty="0" smtClean="0"/>
              <a:t> </a:t>
            </a:r>
            <a:r>
              <a:rPr lang="nb-NO" sz="2800" dirty="0" smtClean="0"/>
              <a:t>plant has been established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Small Bioenergy lab is being established</a:t>
            </a:r>
          </a:p>
          <a:p>
            <a:pPr lvl="1"/>
            <a:r>
              <a:rPr lang="nb-NO" sz="2400" dirty="0" smtClean="0"/>
              <a:t>Lab equipments have been purchased and still being purchased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73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695"/>
          </a:xfrm>
        </p:spPr>
        <p:txBody>
          <a:bodyPr/>
          <a:lstStyle/>
          <a:p>
            <a:r>
              <a:rPr lang="nb-NO" dirty="0" smtClean="0"/>
              <a:t>Manuals </a:t>
            </a:r>
            <a:r>
              <a:rPr lang="nb-NO" dirty="0" err="1" smtClean="0"/>
              <a:t>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2863"/>
            <a:ext cx="8596668" cy="4405067"/>
          </a:xfrm>
        </p:spPr>
        <p:txBody>
          <a:bodyPr>
            <a:normAutofit/>
          </a:bodyPr>
          <a:lstStyle/>
          <a:p>
            <a:r>
              <a:rPr lang="nb-NO" sz="3200" dirty="0" smtClean="0"/>
              <a:t>2 manuals developed so far</a:t>
            </a:r>
          </a:p>
          <a:p>
            <a:pPr lvl="1"/>
            <a:r>
              <a:rPr lang="nb-NO" sz="2800" dirty="0" smtClean="0"/>
              <a:t>1 Manual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smtClean="0"/>
              <a:t>mini-</a:t>
            </a:r>
            <a:r>
              <a:rPr lang="nb-NO" sz="2800" dirty="0" err="1" smtClean="0"/>
              <a:t>biogas</a:t>
            </a:r>
            <a:r>
              <a:rPr lang="nb-NO" sz="2800" dirty="0" smtClean="0"/>
              <a:t> </a:t>
            </a:r>
            <a:r>
              <a:rPr lang="nb-NO" sz="2800" dirty="0" smtClean="0"/>
              <a:t>digester construction and gas </a:t>
            </a:r>
            <a:r>
              <a:rPr lang="nb-NO" sz="2800" dirty="0" err="1" smtClean="0"/>
              <a:t>measurements</a:t>
            </a:r>
            <a:endParaRPr lang="nb-NO" sz="2800" dirty="0" smtClean="0"/>
          </a:p>
          <a:p>
            <a:pPr lvl="1"/>
            <a:r>
              <a:rPr lang="nb-NO" sz="2800" dirty="0" smtClean="0"/>
              <a:t>1 Training </a:t>
            </a:r>
            <a:r>
              <a:rPr lang="nb-NO" sz="2800" dirty="0" smtClean="0"/>
              <a:t>manual on bioenergy and biogas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5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outputs 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02" y="1930400"/>
            <a:ext cx="8596668" cy="3880773"/>
          </a:xfrm>
        </p:spPr>
        <p:txBody>
          <a:bodyPr/>
          <a:lstStyle/>
          <a:p>
            <a:r>
              <a:rPr lang="nb-NO" sz="2400" dirty="0" smtClean="0"/>
              <a:t>13 Master students who were recipients of the EnPe funding have </a:t>
            </a:r>
            <a:r>
              <a:rPr lang="nb-NO" sz="2400" dirty="0" err="1" smtClean="0"/>
              <a:t>graduated</a:t>
            </a:r>
            <a:r>
              <a:rPr lang="nb-NO" sz="2400" dirty="0" smtClean="0"/>
              <a:t> </a:t>
            </a:r>
            <a:r>
              <a:rPr lang="nb-NO" sz="2400" dirty="0" smtClean="0"/>
              <a:t>so far</a:t>
            </a:r>
            <a:endParaRPr lang="nb-NO" sz="2400" dirty="0" smtClean="0"/>
          </a:p>
          <a:p>
            <a:r>
              <a:rPr lang="nb-NO" sz="2400" dirty="0" smtClean="0"/>
              <a:t>Publications on peer reviewed Journals</a:t>
            </a:r>
          </a:p>
          <a:p>
            <a:pPr lvl="1"/>
            <a:r>
              <a:rPr lang="nb-NO" sz="2200" dirty="0" smtClean="0"/>
              <a:t>7 </a:t>
            </a:r>
            <a:r>
              <a:rPr lang="nb-NO" sz="2200" dirty="0" err="1" smtClean="0"/>
              <a:t>publications</a:t>
            </a:r>
            <a:r>
              <a:rPr lang="nb-NO" sz="2200" dirty="0" smtClean="0"/>
              <a:t>, </a:t>
            </a:r>
            <a:r>
              <a:rPr lang="nb-NO" sz="2200" dirty="0" smtClean="0"/>
              <a:t>7 poster </a:t>
            </a:r>
            <a:r>
              <a:rPr lang="nb-NO" sz="2200" dirty="0" err="1" smtClean="0"/>
              <a:t>presentations</a:t>
            </a:r>
            <a:endParaRPr lang="nb-NO" sz="2200" dirty="0" smtClean="0"/>
          </a:p>
          <a:p>
            <a:r>
              <a:rPr lang="nb-NO" sz="2400" dirty="0" smtClean="0"/>
              <a:t>Manuals for training</a:t>
            </a:r>
          </a:p>
          <a:p>
            <a:pPr lvl="1"/>
            <a:r>
              <a:rPr lang="nb-NO" sz="2200" dirty="0" smtClean="0"/>
              <a:t>Renewable Energy training manuals</a:t>
            </a:r>
          </a:p>
          <a:p>
            <a:r>
              <a:rPr lang="nb-NO" sz="2400" dirty="0" smtClean="0"/>
              <a:t>Mini biogas digester for demonstration for students and trainers</a:t>
            </a:r>
          </a:p>
          <a:p>
            <a:endParaRPr lang="nb-NO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7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</a:t>
            </a:r>
            <a:r>
              <a:rPr lang="en-US" dirty="0"/>
              <a:t>key </a:t>
            </a:r>
            <a:r>
              <a:rPr lang="en-US" dirty="0" smtClean="0"/>
              <a:t>challenges……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b-NO" sz="2800" dirty="0" smtClean="0"/>
              <a:t>Challenges</a:t>
            </a:r>
          </a:p>
          <a:p>
            <a:pPr lvl="1"/>
            <a:r>
              <a:rPr lang="en-US" sz="2400" dirty="0" smtClean="0"/>
              <a:t>Delay in Enrolling </a:t>
            </a:r>
            <a:r>
              <a:rPr lang="en-US" sz="2400" dirty="0"/>
              <a:t>students to the new Master program 'Master of Science in Bioenergy Science and Technology' </a:t>
            </a:r>
            <a:endParaRPr lang="en-US" sz="2400" dirty="0" smtClean="0"/>
          </a:p>
          <a:p>
            <a:pPr lvl="1"/>
            <a:endParaRPr lang="en-US" sz="900" dirty="0" smtClean="0"/>
          </a:p>
          <a:p>
            <a:pPr lvl="1"/>
            <a:r>
              <a:rPr lang="nb-NO" sz="2400" dirty="0" smtClean="0"/>
              <a:t>PhD student </a:t>
            </a:r>
            <a:r>
              <a:rPr lang="nb-NO" sz="2400" dirty="0" err="1" smtClean="0"/>
              <a:t>dropped</a:t>
            </a:r>
            <a:r>
              <a:rPr lang="nb-NO" sz="2400" dirty="0" smtClean="0"/>
              <a:t> </a:t>
            </a:r>
            <a:r>
              <a:rPr lang="nb-NO" sz="2400" dirty="0" smtClean="0"/>
              <a:t>out of the project due to illness</a:t>
            </a:r>
          </a:p>
          <a:p>
            <a:pPr lvl="1"/>
            <a:endParaRPr lang="nb-NO" sz="1000" dirty="0" smtClean="0"/>
          </a:p>
          <a:p>
            <a:pPr lvl="1"/>
            <a:r>
              <a:rPr lang="nb-NO" sz="2400" dirty="0" smtClean="0"/>
              <a:t>Dereje A: </a:t>
            </a:r>
            <a:r>
              <a:rPr lang="nb-NO" sz="2400" dirty="0" err="1" smtClean="0"/>
              <a:t>Assefa</a:t>
            </a:r>
            <a:r>
              <a:rPr lang="nb-NO" sz="2400" dirty="0" smtClean="0"/>
              <a:t> - Our </a:t>
            </a:r>
            <a:r>
              <a:rPr lang="nb-NO" sz="2400" dirty="0" smtClean="0"/>
              <a:t>partner from Mekelle </a:t>
            </a:r>
            <a:r>
              <a:rPr lang="nb-NO" sz="2400" dirty="0" err="1" smtClean="0"/>
              <a:t>University</a:t>
            </a:r>
            <a:r>
              <a:rPr lang="nb-NO" sz="2400" dirty="0" smtClean="0"/>
              <a:t> </a:t>
            </a:r>
            <a:r>
              <a:rPr lang="nb-NO" sz="2400" dirty="0" err="1" smtClean="0"/>
              <a:t>sadly</a:t>
            </a:r>
            <a:r>
              <a:rPr lang="nb-NO" sz="2400" dirty="0" smtClean="0"/>
              <a:t> </a:t>
            </a:r>
            <a:r>
              <a:rPr lang="nb-NO" sz="2400" dirty="0" smtClean="0"/>
              <a:t>passed away last year</a:t>
            </a:r>
          </a:p>
          <a:p>
            <a:pPr lvl="1"/>
            <a:endParaRPr lang="nb-NO" sz="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Mitigation</a:t>
            </a:r>
            <a:r>
              <a:rPr lang="nb-NO" dirty="0" smtClean="0"/>
              <a:t> </a:t>
            </a:r>
            <a:r>
              <a:rPr lang="nb-NO" dirty="0" err="1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18" y="1735473"/>
            <a:ext cx="8596668" cy="4448758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Assigning program leader has to handle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MSc</a:t>
            </a:r>
            <a:r>
              <a:rPr lang="nb-NO" sz="2400" dirty="0" smtClean="0"/>
              <a:t> </a:t>
            </a:r>
            <a:r>
              <a:rPr lang="nb-NO" sz="2400" dirty="0" err="1" smtClean="0"/>
              <a:t>programme</a:t>
            </a:r>
            <a:r>
              <a:rPr lang="nb-NO" sz="2400" dirty="0" smtClean="0"/>
              <a:t> </a:t>
            </a:r>
            <a:r>
              <a:rPr lang="nb-NO" sz="2400" dirty="0" smtClean="0"/>
              <a:t>independently</a:t>
            </a:r>
          </a:p>
          <a:p>
            <a:pPr lvl="1"/>
            <a:r>
              <a:rPr lang="nb-NO" sz="2000" dirty="0" smtClean="0"/>
              <a:t>The program  has been launched and 9 students have been enrolled</a:t>
            </a:r>
          </a:p>
          <a:p>
            <a:pPr marL="457200" lvl="1" indent="0">
              <a:buNone/>
            </a:pPr>
            <a:endParaRPr lang="nb-NO" sz="1100" dirty="0" smtClean="0"/>
          </a:p>
          <a:p>
            <a:r>
              <a:rPr lang="nb-NO" sz="2400" dirty="0" smtClean="0"/>
              <a:t>We decided that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PhD</a:t>
            </a:r>
            <a:r>
              <a:rPr lang="nb-NO" sz="2400" dirty="0" smtClean="0"/>
              <a:t> research </a:t>
            </a:r>
            <a:r>
              <a:rPr lang="nb-NO" sz="2400" dirty="0" smtClean="0"/>
              <a:t>activity started should be handled as a postdoc research from Mekelle University by Dr. Yemane Tsehaye</a:t>
            </a:r>
          </a:p>
          <a:p>
            <a:endParaRPr lang="nb-NO" sz="1100" dirty="0"/>
          </a:p>
          <a:p>
            <a:r>
              <a:rPr lang="nb-NO" sz="2400" dirty="0" smtClean="0"/>
              <a:t>We agreed with the Partner University </a:t>
            </a:r>
            <a:r>
              <a:rPr lang="en-US" sz="2400" dirty="0" smtClean="0"/>
              <a:t>(</a:t>
            </a:r>
            <a:r>
              <a:rPr lang="nb-NO" sz="2400" dirty="0" smtClean="0"/>
              <a:t>Mekelle </a:t>
            </a:r>
            <a:r>
              <a:rPr lang="nb-NO" sz="2400" dirty="0" err="1" smtClean="0"/>
              <a:t>University</a:t>
            </a:r>
            <a:r>
              <a:rPr lang="nb-NO" sz="2400" dirty="0" smtClean="0"/>
              <a:t>) for Dr. </a:t>
            </a:r>
            <a:r>
              <a:rPr lang="nb-NO" sz="2400" dirty="0" smtClean="0"/>
              <a:t>Yemane Tsehaye to </a:t>
            </a:r>
            <a:r>
              <a:rPr lang="nb-NO" sz="2400" dirty="0" err="1" smtClean="0"/>
              <a:t>take</a:t>
            </a:r>
            <a:r>
              <a:rPr lang="nb-NO" sz="2400" dirty="0" smtClean="0"/>
              <a:t> over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position</a:t>
            </a:r>
            <a:r>
              <a:rPr lang="nb-NO" sz="2400" dirty="0" smtClean="0"/>
              <a:t> as </a:t>
            </a:r>
            <a:r>
              <a:rPr lang="nb-NO" sz="2400" dirty="0" err="1" smtClean="0"/>
              <a:t>project</a:t>
            </a:r>
            <a:r>
              <a:rPr lang="nb-NO" sz="2400" dirty="0"/>
              <a:t> </a:t>
            </a:r>
            <a:r>
              <a:rPr lang="nb-NO" sz="2400" dirty="0" smtClean="0"/>
              <a:t>leader in </a:t>
            </a:r>
            <a:r>
              <a:rPr lang="nb-NO" sz="2400" dirty="0" err="1" smtClean="0"/>
              <a:t>Mekelle</a:t>
            </a:r>
            <a:endParaRPr lang="nb-NO" sz="2400" dirty="0" smtClean="0"/>
          </a:p>
          <a:p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2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for the future (next 18 months)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3 remaining </a:t>
            </a:r>
            <a:r>
              <a:rPr lang="en-GB" dirty="0" err="1" smtClean="0"/>
              <a:t>EnPe</a:t>
            </a:r>
            <a:r>
              <a:rPr lang="en-GB" dirty="0" smtClean="0"/>
              <a:t> PhD students are all doing well and they will all finish by the end of the project period, October 2020</a:t>
            </a:r>
          </a:p>
          <a:p>
            <a:r>
              <a:rPr lang="en-GB" dirty="0" smtClean="0"/>
              <a:t>The PhD student funded on NMBU project funds will also finish by Oct 2020</a:t>
            </a:r>
          </a:p>
          <a:p>
            <a:r>
              <a:rPr lang="en-GB" dirty="0" smtClean="0"/>
              <a:t>We expect to meet the goals for MSc student graduating (20 by Oct 2020)</a:t>
            </a:r>
          </a:p>
          <a:p>
            <a:r>
              <a:rPr lang="en-GB" dirty="0" smtClean="0"/>
              <a:t>We expect to publish 8-10 more peer reviewed 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2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13.55.94.36/Old%20site%20backup/images/Mekelel_University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41" y="1114089"/>
            <a:ext cx="1584825" cy="158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3.gstatic.com/images?q=tbn:ANd9GcRdlh0rT95MfJ_-4zvUGyS6kGYEuHYTDFYTdiJSaftkRTg-gBP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22" y="1130968"/>
            <a:ext cx="1658500" cy="15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esign.nmbu.no/sites/default/files/design_nmbu_no/vedlegg/nmbu_logo_rgb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8366" y="1285355"/>
            <a:ext cx="3660625" cy="18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" descr="C:\Users\elisabvi\Documents\EnPe logos\Logo_EnPe_colou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0" y="3124991"/>
            <a:ext cx="3774281" cy="149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661">
            <a:off x="5676957" y="2034527"/>
            <a:ext cx="6526618" cy="36712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368757">
            <a:off x="6579233" y="4003311"/>
            <a:ext cx="4525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https://cree-enpe.org/</a:t>
            </a:r>
          </a:p>
        </p:txBody>
      </p:sp>
    </p:spTree>
    <p:extLst>
      <p:ext uri="{BB962C8B-B14F-4D97-AF65-F5344CB8AC3E}">
        <p14:creationId xmlns:p14="http://schemas.microsoft.com/office/powerpoint/2010/main" val="27126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Outline of the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804610"/>
          </a:xfrm>
        </p:spPr>
        <p:txBody>
          <a:bodyPr>
            <a:noAutofit/>
          </a:bodyPr>
          <a:lstStyle/>
          <a:p>
            <a:pPr lvl="0"/>
            <a:r>
              <a:rPr lang="en-US" sz="2200" dirty="0"/>
              <a:t>Project </a:t>
            </a:r>
            <a:r>
              <a:rPr lang="en-US" sz="2200" dirty="0" smtClean="0"/>
              <a:t>overview</a:t>
            </a:r>
            <a:endParaRPr lang="en-US" sz="2200" dirty="0"/>
          </a:p>
          <a:p>
            <a:pPr lvl="0"/>
            <a:r>
              <a:rPr lang="en-US" sz="2200" dirty="0" smtClean="0"/>
              <a:t>Status of the New Academic </a:t>
            </a:r>
            <a:r>
              <a:rPr lang="en-US" sz="2200" dirty="0" err="1" smtClean="0"/>
              <a:t>programme</a:t>
            </a:r>
            <a:endParaRPr lang="en-US" sz="2200" dirty="0"/>
          </a:p>
          <a:p>
            <a:pPr lvl="0"/>
            <a:r>
              <a:rPr lang="nb-NO" sz="2200" dirty="0" smtClean="0"/>
              <a:t>Research Activities and facilities in the project</a:t>
            </a:r>
            <a:endParaRPr lang="en-US" sz="2200" dirty="0"/>
          </a:p>
          <a:p>
            <a:pPr lvl="0"/>
            <a:r>
              <a:rPr lang="en-US" sz="2200" dirty="0" smtClean="0"/>
              <a:t>Website and manuals </a:t>
            </a:r>
            <a:r>
              <a:rPr lang="en-US" sz="2200" dirty="0"/>
              <a:t>developed </a:t>
            </a:r>
            <a:endParaRPr lang="en-US" sz="2200" dirty="0" smtClean="0"/>
          </a:p>
          <a:p>
            <a:pPr lvl="0"/>
            <a:r>
              <a:rPr lang="en-US" sz="2200" dirty="0" smtClean="0"/>
              <a:t>Research </a:t>
            </a:r>
            <a:r>
              <a:rPr lang="en-US" sz="2200" dirty="0"/>
              <a:t>outputs </a:t>
            </a:r>
            <a:endParaRPr lang="en-US" sz="2200" dirty="0" smtClean="0"/>
          </a:p>
          <a:p>
            <a:pPr lvl="0"/>
            <a:r>
              <a:rPr lang="en-US" sz="2200" dirty="0" smtClean="0"/>
              <a:t>Impacts </a:t>
            </a:r>
            <a:r>
              <a:rPr lang="en-US" sz="2200" dirty="0"/>
              <a:t>of lessons learnt on the </a:t>
            </a:r>
            <a:r>
              <a:rPr lang="en-US" sz="2200" dirty="0" err="1"/>
              <a:t>programmes</a:t>
            </a:r>
            <a:r>
              <a:rPr lang="en-US" sz="2200" dirty="0"/>
              <a:t> developed under </a:t>
            </a:r>
            <a:r>
              <a:rPr lang="en-US" sz="2200" dirty="0" err="1"/>
              <a:t>EnPe</a:t>
            </a:r>
            <a:r>
              <a:rPr lang="en-US" sz="2200" dirty="0"/>
              <a:t> II on other </a:t>
            </a:r>
            <a:r>
              <a:rPr lang="en-US" sz="2200" dirty="0" err="1"/>
              <a:t>programmes</a:t>
            </a:r>
            <a:r>
              <a:rPr lang="en-US" sz="2200" dirty="0"/>
              <a:t> run by the relevant Colleges and departments</a:t>
            </a:r>
          </a:p>
          <a:p>
            <a:pPr lvl="0"/>
            <a:r>
              <a:rPr lang="en-US" sz="2200" dirty="0"/>
              <a:t>A few key challenges and how they have been or are being </a:t>
            </a:r>
            <a:r>
              <a:rPr lang="en-US" sz="2200" dirty="0" smtClean="0"/>
              <a:t>addressed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27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81" y="224589"/>
            <a:ext cx="8596668" cy="1320800"/>
          </a:xfrm>
        </p:spPr>
        <p:txBody>
          <a:bodyPr/>
          <a:lstStyle/>
          <a:p>
            <a:r>
              <a:rPr lang="nb-NO" b="1" dirty="0" smtClean="0"/>
              <a:t>Overview of the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7789"/>
            <a:ext cx="8596668" cy="388077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Initiated by 3 Partners</a:t>
            </a:r>
          </a:p>
          <a:p>
            <a:pPr lvl="1"/>
            <a:r>
              <a:rPr lang="nb-NO" sz="2600" dirty="0" smtClean="0"/>
              <a:t>2 </a:t>
            </a:r>
            <a:r>
              <a:rPr lang="nb-NO" sz="2600" dirty="0" smtClean="0"/>
              <a:t>LMIC partners (Hawassa University and Mekelle University, Ethiopia)</a:t>
            </a:r>
          </a:p>
          <a:p>
            <a:pPr lvl="1"/>
            <a:r>
              <a:rPr lang="nb-NO" sz="2600" dirty="0" smtClean="0"/>
              <a:t>1 Norwegian </a:t>
            </a:r>
            <a:r>
              <a:rPr lang="nb-NO" sz="2600" dirty="0" smtClean="0"/>
              <a:t>Partner (NMBU, Norway)</a:t>
            </a:r>
            <a:endParaRPr lang="en-US" sz="2600" dirty="0"/>
          </a:p>
        </p:txBody>
      </p:sp>
      <p:pic>
        <p:nvPicPr>
          <p:cNvPr id="4" name="Picture 3" descr="http://t3.gstatic.com/images?q=tbn:ANd9GcRdlh0rT95MfJ_-4zvUGyS6kGYEuHYTDFYTdiJSaftkRTg-gBP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53" y="4393554"/>
            <a:ext cx="1925053" cy="187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213.55.94.36/Old%20site%20backup/images/Mekelel_University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385" y="4393554"/>
            <a:ext cx="1937752" cy="18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design.nmbu.no/sites/default/files/design_nmbu_no/vedlegg/nmbu_logo_rgb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3163" y="4547938"/>
            <a:ext cx="2930711" cy="15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3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839789"/>
            <a:ext cx="8596668" cy="1320800"/>
          </a:xfrm>
        </p:spPr>
        <p:txBody>
          <a:bodyPr/>
          <a:lstStyle/>
          <a:p>
            <a:r>
              <a:rPr lang="nb-NO" b="1" dirty="0" smtClean="0"/>
              <a:t>Goal of the Project: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52729" cy="3880773"/>
          </a:xfrm>
        </p:spPr>
        <p:txBody>
          <a:bodyPr>
            <a:normAutofit/>
          </a:bodyPr>
          <a:lstStyle/>
          <a:p>
            <a:r>
              <a:rPr lang="en-GB" sz="2800" dirty="0"/>
              <a:t>To contribute towards sustainable use of clean and renewable </a:t>
            </a:r>
            <a:r>
              <a:rPr lang="en-GB" sz="2800" dirty="0" smtClean="0">
                <a:solidFill>
                  <a:srgbClr val="FF0000"/>
                </a:solidFill>
              </a:rPr>
              <a:t>bioenergy</a:t>
            </a:r>
            <a:r>
              <a:rPr lang="en-GB" sz="2800" dirty="0" smtClean="0"/>
              <a:t> </a:t>
            </a:r>
            <a:r>
              <a:rPr lang="en-GB" sz="2800" dirty="0"/>
              <a:t>in </a:t>
            </a:r>
            <a:r>
              <a:rPr lang="en-GB" sz="2800" dirty="0" smtClean="0"/>
              <a:t>Ethiopia</a:t>
            </a:r>
            <a:endParaRPr lang="en-GB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through building </a:t>
            </a:r>
            <a:r>
              <a:rPr lang="en-GB" sz="2600" dirty="0" smtClean="0">
                <a:solidFill>
                  <a:srgbClr val="FF0000"/>
                </a:solidFill>
              </a:rPr>
              <a:t>research</a:t>
            </a:r>
            <a:r>
              <a:rPr lang="en-GB" sz="2600" dirty="0" smtClean="0"/>
              <a:t> </a:t>
            </a:r>
            <a:r>
              <a:rPr lang="en-GB" sz="2600" dirty="0"/>
              <a:t>and </a:t>
            </a:r>
            <a:r>
              <a:rPr lang="en-GB" sz="2600" dirty="0">
                <a:solidFill>
                  <a:srgbClr val="FF0000"/>
                </a:solidFill>
              </a:rPr>
              <a:t>teaching capacity </a:t>
            </a:r>
            <a:r>
              <a:rPr lang="en-GB" sz="2600" dirty="0"/>
              <a:t>of partner institutions in clean and renewable energy of bioenergy production and </a:t>
            </a:r>
            <a:r>
              <a:rPr lang="en-GB" sz="2600" dirty="0" smtClean="0"/>
              <a:t>utilization</a:t>
            </a:r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0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Objectives of the project: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71" y="1534946"/>
            <a:ext cx="8596668" cy="5050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b="1" dirty="0" smtClean="0"/>
              <a:t>1. Capacity building in clean and renewable bioenergy</a:t>
            </a:r>
          </a:p>
          <a:p>
            <a:pPr lvl="1"/>
            <a:r>
              <a:rPr lang="nb-NO" sz="2400" dirty="0" smtClean="0"/>
              <a:t>Higher education training</a:t>
            </a:r>
          </a:p>
          <a:p>
            <a:pPr lvl="2"/>
            <a:r>
              <a:rPr lang="nb-NO" sz="2200" dirty="0" smtClean="0"/>
              <a:t>Postdoc-1(2)</a:t>
            </a:r>
          </a:p>
          <a:p>
            <a:pPr lvl="2"/>
            <a:r>
              <a:rPr lang="nb-NO" sz="2200" dirty="0" smtClean="0"/>
              <a:t>PhD training-4</a:t>
            </a:r>
          </a:p>
          <a:p>
            <a:pPr lvl="2"/>
            <a:r>
              <a:rPr lang="nb-NO" sz="2200" dirty="0" smtClean="0"/>
              <a:t>MSc training-20</a:t>
            </a:r>
          </a:p>
          <a:p>
            <a:pPr lvl="1"/>
            <a:r>
              <a:rPr lang="nb-NO" sz="2400" dirty="0" smtClean="0"/>
              <a:t>Curriculum </a:t>
            </a:r>
            <a:r>
              <a:rPr lang="nb-NO" sz="2400" dirty="0" err="1" smtClean="0"/>
              <a:t>development</a:t>
            </a:r>
            <a:r>
              <a:rPr lang="nb-NO" sz="2400" dirty="0" smtClean="0"/>
              <a:t> </a:t>
            </a:r>
            <a:r>
              <a:rPr lang="nb-NO" sz="2400" dirty="0" smtClean="0"/>
              <a:t>at Hawassa University</a:t>
            </a:r>
            <a:endParaRPr lang="nb-NO" sz="24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b="1" dirty="0" smtClean="0"/>
              <a:t>2. Research in clean and renewable bioenergy</a:t>
            </a:r>
          </a:p>
          <a:p>
            <a:pPr lvl="1"/>
            <a:r>
              <a:rPr lang="nb-NO" sz="2400" dirty="0" smtClean="0"/>
              <a:t>Funding MSc thesis research-16</a:t>
            </a:r>
          </a:p>
          <a:p>
            <a:pPr lvl="1"/>
            <a:r>
              <a:rPr lang="nb-NO" sz="2400" dirty="0" smtClean="0"/>
              <a:t>Funding Staff research-5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08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07" y="104274"/>
            <a:ext cx="8596668" cy="954505"/>
          </a:xfrm>
        </p:spPr>
        <p:txBody>
          <a:bodyPr/>
          <a:lstStyle/>
          <a:p>
            <a:r>
              <a:rPr lang="nb-NO" dirty="0" smtClean="0"/>
              <a:t>1. Capacity Building.....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7" y="1147012"/>
            <a:ext cx="9689430" cy="540618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1-postdoc :</a:t>
            </a:r>
            <a:endParaRPr lang="en-US" sz="2400" dirty="0" smtClean="0"/>
          </a:p>
          <a:p>
            <a:pPr lvl="1"/>
            <a:r>
              <a:rPr lang="nb-NO" sz="1800" b="1" u="sng" dirty="0" smtClean="0"/>
              <a:t>Subproject1: </a:t>
            </a:r>
            <a:r>
              <a:rPr lang="nb-NO" sz="1800" dirty="0" smtClean="0"/>
              <a:t>‘’</a:t>
            </a:r>
            <a:r>
              <a:rPr lang="en-US" sz="1800" dirty="0" smtClean="0"/>
              <a:t>Bioenergy </a:t>
            </a:r>
            <a:r>
              <a:rPr lang="en-US" sz="1800" dirty="0"/>
              <a:t>production and </a:t>
            </a:r>
            <a:r>
              <a:rPr lang="en-US" sz="1800" dirty="0" smtClean="0"/>
              <a:t>utilization in </a:t>
            </a:r>
            <a:r>
              <a:rPr lang="en-US" sz="1800" dirty="0"/>
              <a:t>rural Ethiopia: an analysis of contextual importance, policy </a:t>
            </a:r>
            <a:r>
              <a:rPr lang="en-US" sz="1800" dirty="0" smtClean="0"/>
              <a:t>perspectives, </a:t>
            </a:r>
            <a:r>
              <a:rPr lang="en-US" sz="1800" dirty="0"/>
              <a:t>risks </a:t>
            </a:r>
            <a:r>
              <a:rPr lang="en-US" sz="1800" dirty="0" smtClean="0"/>
              <a:t>and opportunities, sustainability, </a:t>
            </a:r>
            <a:r>
              <a:rPr lang="en-US" sz="1800" dirty="0"/>
              <a:t>and impacts on rural </a:t>
            </a:r>
            <a:r>
              <a:rPr lang="en-US" sz="1800" dirty="0" smtClean="0"/>
              <a:t>livelihood’’</a:t>
            </a:r>
          </a:p>
          <a:p>
            <a:pPr lvl="1"/>
            <a:r>
              <a:rPr lang="nb-NO" sz="1800" dirty="0" smtClean="0"/>
              <a:t>3 published </a:t>
            </a:r>
            <a:r>
              <a:rPr lang="nb-NO" sz="1800" dirty="0" err="1" smtClean="0"/>
              <a:t>papers</a:t>
            </a:r>
            <a:r>
              <a:rPr lang="nb-NO" sz="1800" dirty="0" smtClean="0"/>
              <a:t> </a:t>
            </a:r>
            <a:r>
              <a:rPr lang="nb-NO" sz="1800" dirty="0" smtClean="0"/>
              <a:t>in </a:t>
            </a:r>
            <a:r>
              <a:rPr lang="nb-NO" sz="1800" dirty="0" smtClean="0"/>
              <a:t>peer </a:t>
            </a:r>
            <a:r>
              <a:rPr lang="nb-NO" sz="1800" dirty="0" err="1" smtClean="0"/>
              <a:t>reviewed</a:t>
            </a:r>
            <a:r>
              <a:rPr lang="nb-NO" sz="1800" dirty="0" smtClean="0"/>
              <a:t> </a:t>
            </a:r>
            <a:r>
              <a:rPr lang="nb-NO" sz="1800" dirty="0" smtClean="0"/>
              <a:t>journals</a:t>
            </a:r>
            <a:endParaRPr lang="nb-NO" sz="1800" dirty="0" smtClean="0"/>
          </a:p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200" dirty="0" smtClean="0"/>
              <a:t>4-PhD:</a:t>
            </a:r>
          </a:p>
          <a:p>
            <a:r>
              <a:rPr lang="nb-NO" sz="2000" b="1" u="sng" dirty="0" smtClean="0"/>
              <a:t>Subproject 2 (PhD-1): </a:t>
            </a:r>
            <a:r>
              <a:rPr lang="en-US" dirty="0"/>
              <a:t>’’</a:t>
            </a:r>
            <a:r>
              <a:rPr lang="en-US" dirty="0" err="1" smtClean="0"/>
              <a:t>Ecophysiological</a:t>
            </a:r>
            <a:r>
              <a:rPr lang="en-US" dirty="0" smtClean="0"/>
              <a:t> and </a:t>
            </a:r>
            <a:r>
              <a:rPr lang="en-US" dirty="0"/>
              <a:t>Morphological Responses of </a:t>
            </a:r>
            <a:r>
              <a:rPr lang="en-US" i="1" dirty="0"/>
              <a:t>Jatropha </a:t>
            </a:r>
            <a:r>
              <a:rPr lang="en-US" i="1" dirty="0" err="1"/>
              <a:t>curcas</a:t>
            </a:r>
            <a:r>
              <a:rPr lang="en-US" i="1" dirty="0"/>
              <a:t> </a:t>
            </a:r>
            <a:r>
              <a:rPr lang="en-US" dirty="0"/>
              <a:t>L. accessions to </a:t>
            </a:r>
            <a:r>
              <a:rPr lang="en-US" dirty="0" smtClean="0"/>
              <a:t>major </a:t>
            </a:r>
            <a:r>
              <a:rPr lang="en-US" dirty="0" err="1" smtClean="0"/>
              <a:t>agroclimatic</a:t>
            </a:r>
            <a:r>
              <a:rPr lang="en-US" dirty="0" smtClean="0"/>
              <a:t> </a:t>
            </a:r>
            <a:r>
              <a:rPr lang="en-US" dirty="0"/>
              <a:t>Zones of </a:t>
            </a:r>
            <a:r>
              <a:rPr lang="en-US" dirty="0" smtClean="0"/>
              <a:t>Ethiopia’’: Project </a:t>
            </a:r>
            <a:r>
              <a:rPr lang="en-US" dirty="0"/>
              <a:t>manager: </a:t>
            </a:r>
            <a:r>
              <a:rPr lang="en-US" dirty="0" err="1"/>
              <a:t>Shitaye</a:t>
            </a:r>
            <a:r>
              <a:rPr lang="en-US" dirty="0"/>
              <a:t> D. </a:t>
            </a:r>
            <a:r>
              <a:rPr lang="en-US" dirty="0" err="1"/>
              <a:t>Gebrewold</a:t>
            </a:r>
            <a:endParaRPr lang="nb-NO" sz="5400" dirty="0" smtClean="0"/>
          </a:p>
          <a:p>
            <a:r>
              <a:rPr lang="nb-NO" sz="2000" b="1" u="sng" dirty="0" smtClean="0"/>
              <a:t>Subproject 3 (PhD 2)</a:t>
            </a:r>
            <a:r>
              <a:rPr lang="nb-NO" sz="2200" b="1" u="sng" dirty="0" smtClean="0"/>
              <a:t>: </a:t>
            </a:r>
            <a:r>
              <a:rPr lang="en-US" dirty="0"/>
              <a:t>’’</a:t>
            </a:r>
            <a:r>
              <a:rPr lang="en-US" dirty="0" smtClean="0"/>
              <a:t>Genetic diversity</a:t>
            </a:r>
            <a:r>
              <a:rPr lang="en-US" dirty="0"/>
              <a:t>, Agronomic and biochemical characterization of Castor bean for potential </a:t>
            </a:r>
            <a:r>
              <a:rPr lang="en-US" dirty="0" smtClean="0"/>
              <a:t>biofuel production’’</a:t>
            </a:r>
            <a:r>
              <a:rPr lang="en-US" dirty="0"/>
              <a:t>:</a:t>
            </a:r>
            <a:r>
              <a:rPr lang="en-US" dirty="0" smtClean="0"/>
              <a:t> Project </a:t>
            </a:r>
            <a:r>
              <a:rPr lang="en-US" dirty="0"/>
              <a:t>manager: Lemlem S. </a:t>
            </a:r>
            <a:r>
              <a:rPr lang="en-US" dirty="0" err="1" smtClean="0"/>
              <a:t>Mekonnen</a:t>
            </a:r>
            <a:r>
              <a:rPr lang="en-US" dirty="0" smtClean="0"/>
              <a:t>/Dr </a:t>
            </a:r>
            <a:r>
              <a:rPr lang="en-US" dirty="0" smtClean="0"/>
              <a:t>Yemane Tsehaye…. As a postdoc.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80210"/>
            <a:ext cx="8596668" cy="1320800"/>
          </a:xfrm>
        </p:spPr>
        <p:txBody>
          <a:bodyPr/>
          <a:lstStyle/>
          <a:p>
            <a:r>
              <a:rPr lang="nb-NO" dirty="0"/>
              <a:t>Capacity Building.....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163053"/>
            <a:ext cx="9097539" cy="4878309"/>
          </a:xfrm>
        </p:spPr>
        <p:txBody>
          <a:bodyPr>
            <a:normAutofit/>
          </a:bodyPr>
          <a:lstStyle/>
          <a:p>
            <a:r>
              <a:rPr lang="nb-NO" sz="2000" b="1" u="sng" dirty="0"/>
              <a:t>Subproject </a:t>
            </a:r>
            <a:r>
              <a:rPr lang="nb-NO" sz="2000" b="1" u="sng" dirty="0" smtClean="0"/>
              <a:t>4 </a:t>
            </a:r>
            <a:r>
              <a:rPr lang="nb-NO" sz="2000" b="1" u="sng" dirty="0"/>
              <a:t>(PhD-3): </a:t>
            </a:r>
            <a:r>
              <a:rPr lang="en-US" sz="2000" dirty="0"/>
              <a:t>’’</a:t>
            </a:r>
            <a:r>
              <a:rPr lang="en-US" sz="2000" dirty="0" smtClean="0"/>
              <a:t>Extraction of biofuel (</a:t>
            </a:r>
            <a:r>
              <a:rPr lang="en-US" sz="2000" dirty="0" smtClean="0"/>
              <a:t>seed oil</a:t>
            </a:r>
            <a:r>
              <a:rPr lang="en-US" sz="2000" dirty="0" smtClean="0"/>
              <a:t>) from </a:t>
            </a:r>
            <a:r>
              <a:rPr lang="en-US" sz="2000" i="1" dirty="0" smtClean="0"/>
              <a:t>Jatropha curcas</a:t>
            </a:r>
            <a:r>
              <a:rPr lang="en-US" sz="2000" dirty="0" smtClean="0"/>
              <a:t> L. from different agro-climatic zones of Ethiopia: the </a:t>
            </a:r>
            <a:r>
              <a:rPr lang="en-US" sz="2000" dirty="0"/>
              <a:t>study of quantity and quality of biodiesel, and economic feasibility and implication for sustainable cultivation, </a:t>
            </a:r>
            <a:r>
              <a:rPr lang="en-US" sz="2000" dirty="0" smtClean="0"/>
              <a:t>production’’: Project </a:t>
            </a:r>
            <a:r>
              <a:rPr lang="en-US" sz="2000" dirty="0"/>
              <a:t>manager: </a:t>
            </a:r>
            <a:r>
              <a:rPr lang="en-US" sz="2000" dirty="0" err="1"/>
              <a:t>Yadessa</a:t>
            </a:r>
            <a:r>
              <a:rPr lang="en-US" sz="2000" dirty="0"/>
              <a:t> </a:t>
            </a:r>
            <a:r>
              <a:rPr lang="en-US" sz="2000" dirty="0" err="1"/>
              <a:t>Gonfa</a:t>
            </a:r>
            <a:r>
              <a:rPr lang="en-US" sz="2000" dirty="0"/>
              <a:t> </a:t>
            </a:r>
            <a:r>
              <a:rPr lang="en-US" sz="2000" dirty="0" err="1"/>
              <a:t>Keneni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500" dirty="0"/>
          </a:p>
          <a:p>
            <a:r>
              <a:rPr lang="nb-NO" sz="2000" b="1" u="sng" dirty="0"/>
              <a:t>Subproject 5</a:t>
            </a:r>
            <a:r>
              <a:rPr lang="nb-NO" sz="2000" b="1" u="sng" dirty="0" smtClean="0"/>
              <a:t> </a:t>
            </a:r>
            <a:r>
              <a:rPr lang="nb-NO" sz="2000" b="1" u="sng" dirty="0"/>
              <a:t>(</a:t>
            </a:r>
            <a:r>
              <a:rPr lang="nb-NO" sz="2000" b="1" u="sng" dirty="0" smtClean="0"/>
              <a:t>PhD-4): </a:t>
            </a:r>
            <a:r>
              <a:rPr lang="en-US" sz="2000" dirty="0"/>
              <a:t>’’Identification of efficient and affordable technologies for sustainable production of biodiesel from different bio-energy sources Project manager</a:t>
            </a:r>
            <a:r>
              <a:rPr lang="en-US" sz="2000" dirty="0" smtClean="0"/>
              <a:t>’’: </a:t>
            </a:r>
            <a:r>
              <a:rPr lang="en-US" sz="2000" dirty="0"/>
              <a:t>Project manager: Shimelis N. </a:t>
            </a:r>
            <a:r>
              <a:rPr lang="en-US" sz="2000" dirty="0" err="1" smtClean="0"/>
              <a:t>Gebremariam</a:t>
            </a:r>
            <a:endParaRPr lang="en-US" sz="2000" dirty="0" smtClean="0"/>
          </a:p>
          <a:p>
            <a:endParaRPr lang="nb-NO" sz="2000" dirty="0"/>
          </a:p>
          <a:p>
            <a:r>
              <a:rPr lang="nb-NO" sz="2000" dirty="0" smtClean="0"/>
              <a:t>7 </a:t>
            </a:r>
            <a:r>
              <a:rPr lang="nb-NO" sz="2000" dirty="0" err="1" smtClean="0"/>
              <a:t>papers</a:t>
            </a:r>
            <a:r>
              <a:rPr lang="nb-NO" sz="2000" dirty="0" smtClean="0"/>
              <a:t> </a:t>
            </a:r>
            <a:r>
              <a:rPr lang="nb-NO" sz="2000" dirty="0" smtClean="0"/>
              <a:t>have been </a:t>
            </a:r>
            <a:r>
              <a:rPr lang="nb-NO" sz="2000" dirty="0" err="1" smtClean="0"/>
              <a:t>published</a:t>
            </a:r>
            <a:r>
              <a:rPr lang="nb-NO" sz="2000" dirty="0" smtClean="0"/>
              <a:t> </a:t>
            </a:r>
            <a:r>
              <a:rPr lang="nb-NO" sz="2000" dirty="0" smtClean="0"/>
              <a:t>in </a:t>
            </a:r>
            <a:r>
              <a:rPr lang="nb-NO" sz="2000" dirty="0" smtClean="0"/>
              <a:t>peer </a:t>
            </a:r>
            <a:r>
              <a:rPr lang="nb-NO" sz="2000" dirty="0" err="1" smtClean="0"/>
              <a:t>reviewed</a:t>
            </a:r>
            <a:r>
              <a:rPr lang="nb-NO" sz="2000" dirty="0" smtClean="0"/>
              <a:t> </a:t>
            </a:r>
            <a:r>
              <a:rPr lang="nb-NO" sz="2000" dirty="0" smtClean="0"/>
              <a:t>journals (</a:t>
            </a:r>
            <a:r>
              <a:rPr lang="nb-NO" sz="2000" dirty="0" err="1" smtClean="0"/>
              <a:t>one</a:t>
            </a:r>
            <a:r>
              <a:rPr lang="nb-NO" sz="2000" dirty="0"/>
              <a:t> </a:t>
            </a:r>
            <a:r>
              <a:rPr lang="nb-NO" sz="2000" dirty="0" err="1" smtClean="0"/>
              <a:t>added</a:t>
            </a:r>
            <a:r>
              <a:rPr lang="nb-NO" sz="2000" dirty="0" smtClean="0"/>
              <a:t> in 2019)</a:t>
            </a:r>
            <a:endParaRPr lang="nb-NO" sz="2000" dirty="0" smtClean="0"/>
          </a:p>
          <a:p>
            <a:r>
              <a:rPr lang="nb-NO" sz="2000" dirty="0" smtClean="0"/>
              <a:t>7 poster </a:t>
            </a:r>
            <a:r>
              <a:rPr lang="nb-NO" sz="2000" dirty="0" smtClean="0"/>
              <a:t>presentations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18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88" y="280737"/>
            <a:ext cx="8596668" cy="1320800"/>
          </a:xfrm>
        </p:spPr>
        <p:txBody>
          <a:bodyPr>
            <a:normAutofit/>
          </a:bodyPr>
          <a:lstStyle/>
          <a:p>
            <a:r>
              <a:rPr lang="nb-NO" dirty="0" smtClean="0"/>
              <a:t>Academic program development...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2" y="1756611"/>
            <a:ext cx="8800760" cy="4284751"/>
          </a:xfrm>
        </p:spPr>
        <p:txBody>
          <a:bodyPr>
            <a:normAutofit/>
          </a:bodyPr>
          <a:lstStyle/>
          <a:p>
            <a:r>
              <a:rPr lang="nb-NO" sz="2800" dirty="0" smtClean="0"/>
              <a:t>New Master program has been developed</a:t>
            </a:r>
          </a:p>
          <a:p>
            <a:pPr lvl="1"/>
            <a:r>
              <a:rPr lang="nb-NO" sz="2400" dirty="0" smtClean="0"/>
              <a:t>‘’Master of Science Degeree in Bioenergy Science and Technology’’</a:t>
            </a:r>
          </a:p>
          <a:p>
            <a:pPr lvl="1"/>
            <a:r>
              <a:rPr lang="nb-NO" sz="2400" dirty="0" smtClean="0"/>
              <a:t>Planned to enroll and </a:t>
            </a:r>
            <a:r>
              <a:rPr lang="nb-NO" sz="2400" dirty="0" err="1" smtClean="0"/>
              <a:t>graduate</a:t>
            </a:r>
            <a:r>
              <a:rPr lang="nb-NO" sz="2400" dirty="0" smtClean="0"/>
              <a:t> - </a:t>
            </a:r>
            <a:r>
              <a:rPr lang="nb-NO" sz="2400" dirty="0" smtClean="0"/>
              <a:t>20 students</a:t>
            </a:r>
          </a:p>
          <a:p>
            <a:pPr lvl="1"/>
            <a:r>
              <a:rPr lang="nb-NO" sz="2400" dirty="0" smtClean="0"/>
              <a:t>Nine have </a:t>
            </a:r>
            <a:r>
              <a:rPr lang="nb-NO" sz="2400" dirty="0" err="1" smtClean="0"/>
              <a:t>been</a:t>
            </a:r>
            <a:r>
              <a:rPr lang="nb-NO" sz="2400" dirty="0" smtClean="0"/>
              <a:t> </a:t>
            </a:r>
            <a:r>
              <a:rPr lang="nb-NO" sz="2400" dirty="0" err="1" smtClean="0"/>
              <a:t>enrolled</a:t>
            </a:r>
            <a:r>
              <a:rPr lang="nb-NO" sz="2400" dirty="0" smtClean="0"/>
              <a:t> so far</a:t>
            </a:r>
            <a:endParaRPr lang="nb-NO" sz="2400" dirty="0" smtClean="0"/>
          </a:p>
          <a:p>
            <a:pPr lvl="2"/>
            <a:r>
              <a:rPr lang="nb-NO" sz="2000" dirty="0" smtClean="0"/>
              <a:t>5 Female (55%)</a:t>
            </a:r>
          </a:p>
          <a:p>
            <a:pPr lvl="2"/>
            <a:r>
              <a:rPr lang="nb-NO" sz="2000" dirty="0" smtClean="0"/>
              <a:t>4 male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05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2. Research </a:t>
            </a:r>
            <a:r>
              <a:rPr lang="nb-NO" b="1" dirty="0"/>
              <a:t>in clean and renewable </a:t>
            </a:r>
            <a:r>
              <a:rPr lang="nb-NO" b="1" dirty="0" smtClean="0"/>
              <a:t>bioenergy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9124392" cy="37028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Funding of MSc research related to Bioenergy</a:t>
            </a:r>
          </a:p>
          <a:p>
            <a:pPr lvl="1"/>
            <a:r>
              <a:rPr lang="nb-NO" sz="2800" dirty="0" smtClean="0"/>
              <a:t>15 students have </a:t>
            </a:r>
            <a:r>
              <a:rPr lang="nb-NO" sz="2800" dirty="0" err="1" smtClean="0"/>
              <a:t>been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MSc-reseach</a:t>
            </a:r>
            <a:r>
              <a:rPr lang="nb-NO" sz="2800" dirty="0" smtClean="0"/>
              <a:t> </a:t>
            </a:r>
            <a:r>
              <a:rPr lang="nb-NO" sz="2800" dirty="0" smtClean="0"/>
              <a:t>grants so far</a:t>
            </a:r>
          </a:p>
          <a:p>
            <a:pPr lvl="1"/>
            <a:r>
              <a:rPr lang="nb-NO" sz="2800" dirty="0" smtClean="0"/>
              <a:t>5 female (33%); 10 male (67%)</a:t>
            </a:r>
          </a:p>
          <a:p>
            <a:pPr marL="457200" lvl="1" indent="0">
              <a:buNone/>
            </a:pPr>
            <a:endParaRPr lang="nb-NO" sz="2800" dirty="0" smtClean="0"/>
          </a:p>
          <a:p>
            <a:r>
              <a:rPr lang="nb-NO" sz="3000" dirty="0" err="1" smtClean="0"/>
              <a:t>PhD</a:t>
            </a:r>
            <a:r>
              <a:rPr lang="nb-NO" sz="3000" dirty="0" smtClean="0"/>
              <a:t> </a:t>
            </a:r>
            <a:r>
              <a:rPr lang="nb-NO" sz="3000" dirty="0" err="1" smtClean="0"/>
              <a:t>Researchers</a:t>
            </a:r>
            <a:r>
              <a:rPr lang="nb-NO" sz="3000" dirty="0" smtClean="0"/>
              <a:t> – 4 from </a:t>
            </a:r>
            <a:r>
              <a:rPr lang="nb-NO" sz="3000" dirty="0" err="1" smtClean="0"/>
              <a:t>the</a:t>
            </a:r>
            <a:r>
              <a:rPr lang="nb-NO" sz="3000" dirty="0" smtClean="0"/>
              <a:t> start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195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1506</TotalTime>
  <Words>778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Trebuchet MS</vt:lpstr>
      <vt:lpstr>Wingdings 3</vt:lpstr>
      <vt:lpstr>Facet</vt:lpstr>
      <vt:lpstr>Project: ‘Research and Capacity Building in Clean      and Renewable Bioenergy production and       Utilization in Ethiopia’  Short name: Bioenergy-Ethiopia</vt:lpstr>
      <vt:lpstr>Outline of the Presentation</vt:lpstr>
      <vt:lpstr>Overview of the project</vt:lpstr>
      <vt:lpstr>Goal of the Project:</vt:lpstr>
      <vt:lpstr>Objectives of the project:</vt:lpstr>
      <vt:lpstr>1. Capacity Building.....</vt:lpstr>
      <vt:lpstr>Capacity Building.....</vt:lpstr>
      <vt:lpstr>Academic program development... </vt:lpstr>
      <vt:lpstr>2. Research in clean and renewable bioenergy</vt:lpstr>
      <vt:lpstr>Research Facilities </vt:lpstr>
      <vt:lpstr>Manuals Developed</vt:lpstr>
      <vt:lpstr>Research outputs …..</vt:lpstr>
      <vt:lpstr>Few key challenges……</vt:lpstr>
      <vt:lpstr>Mitigation strategies</vt:lpstr>
      <vt:lpstr>Expectations for the future (next 18 months)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Project: Research and Capacity Building in     Clean and Renewable Bioenergy in     Ethiopia</dc:title>
  <dc:creator>Meseret T. Terfa</dc:creator>
  <cp:lastModifiedBy>Trine Hvoslef-Eide</cp:lastModifiedBy>
  <cp:revision>32</cp:revision>
  <dcterms:created xsi:type="dcterms:W3CDTF">2019-01-08T15:31:07Z</dcterms:created>
  <dcterms:modified xsi:type="dcterms:W3CDTF">2019-02-12T15:04:59Z</dcterms:modified>
</cp:coreProperties>
</file>