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996" r:id="rId1"/>
  </p:sldMasterIdLst>
  <p:notesMasterIdLst>
    <p:notesMasterId r:id="rId21"/>
  </p:notesMasterIdLst>
  <p:handoutMasterIdLst>
    <p:handoutMasterId r:id="rId22"/>
  </p:handoutMasterIdLst>
  <p:sldIdLst>
    <p:sldId id="672" r:id="rId2"/>
    <p:sldId id="732" r:id="rId3"/>
    <p:sldId id="734" r:id="rId4"/>
    <p:sldId id="749" r:id="rId5"/>
    <p:sldId id="736" r:id="rId6"/>
    <p:sldId id="738" r:id="rId7"/>
    <p:sldId id="733" r:id="rId8"/>
    <p:sldId id="713" r:id="rId9"/>
    <p:sldId id="673" r:id="rId10"/>
    <p:sldId id="679" r:id="rId11"/>
    <p:sldId id="698" r:id="rId12"/>
    <p:sldId id="718" r:id="rId13"/>
    <p:sldId id="687" r:id="rId14"/>
    <p:sldId id="751" r:id="rId15"/>
    <p:sldId id="752" r:id="rId16"/>
    <p:sldId id="753" r:id="rId17"/>
    <p:sldId id="754" r:id="rId18"/>
    <p:sldId id="755" r:id="rId19"/>
    <p:sldId id="750" r:id="rId20"/>
  </p:sldIdLst>
  <p:sldSz cx="9144000" cy="6858000" type="screen4x3"/>
  <p:notesSz cx="7053263" cy="9356725"/>
  <p:custDataLst>
    <p:tags r:id="rId2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ses" initials="m" lastIdx="14" clrIdx="0">
    <p:extLst>
      <p:ext uri="{19B8F6BF-5375-455C-9EA6-DF929625EA0E}">
        <p15:presenceInfo xmlns:p15="http://schemas.microsoft.com/office/powerpoint/2012/main" userId="moses" providerId="None"/>
      </p:ext>
    </p:extLst>
  </p:cmAuthor>
  <p:cmAuthor id="2" name="Namaalwa Justine" initials="NJ"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00"/>
    <a:srgbClr val="3B693C"/>
    <a:srgbClr val="002776"/>
    <a:srgbClr val="005828"/>
    <a:srgbClr val="66FFCC"/>
    <a:srgbClr val="00A354"/>
    <a:srgbClr val="CC9900"/>
    <a:srgbClr val="007635"/>
    <a:srgbClr val="0095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71" autoAdjust="0"/>
    <p:restoredTop sz="79735" autoAdjust="0"/>
  </p:normalViewPr>
  <p:slideViewPr>
    <p:cSldViewPr>
      <p:cViewPr varScale="1">
        <p:scale>
          <a:sx n="54" d="100"/>
          <a:sy n="54" d="100"/>
        </p:scale>
        <p:origin x="1796" y="48"/>
      </p:cViewPr>
      <p:guideLst>
        <p:guide orient="horz" pos="2160"/>
        <p:guide pos="2880"/>
      </p:guideLst>
    </p:cSldViewPr>
  </p:slideViewPr>
  <p:outlineViewPr>
    <p:cViewPr>
      <p:scale>
        <a:sx n="33" d="100"/>
        <a:sy n="33" d="100"/>
      </p:scale>
      <p:origin x="53" y="17189"/>
    </p:cViewPr>
  </p:outlineViewPr>
  <p:notesTextViewPr>
    <p:cViewPr>
      <p:scale>
        <a:sx n="3" d="2"/>
        <a:sy n="3" d="2"/>
      </p:scale>
      <p:origin x="0" y="0"/>
    </p:cViewPr>
  </p:notesTextViewPr>
  <p:sorterViewPr>
    <p:cViewPr>
      <p:scale>
        <a:sx n="100" d="100"/>
        <a:sy n="100" d="100"/>
      </p:scale>
      <p:origin x="0" y="-24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057053" cy="468156"/>
          </a:xfrm>
          <a:prstGeom prst="rect">
            <a:avLst/>
          </a:prstGeom>
          <a:noFill/>
          <a:ln w="9525">
            <a:noFill/>
            <a:miter lim="800000"/>
            <a:headEnd/>
            <a:tailEnd/>
          </a:ln>
          <a:effectLst/>
        </p:spPr>
        <p:txBody>
          <a:bodyPr vert="horz" wrap="square" lIns="93764" tIns="46883" rIns="93764" bIns="46883" numCol="1" anchor="t" anchorCtr="0" compatLnSpc="1">
            <a:prstTxWarp prst="textNoShape">
              <a:avLst/>
            </a:prstTxWarp>
          </a:bodyPr>
          <a:lstStyle>
            <a:lvl1pPr>
              <a:defRPr sz="1200">
                <a:latin typeface="Arial" pitchFamily="34" charset="0"/>
              </a:defRPr>
            </a:lvl1pPr>
          </a:lstStyle>
          <a:p>
            <a:pPr>
              <a:defRPr/>
            </a:pPr>
            <a:endParaRPr lang="en-US"/>
          </a:p>
        </p:txBody>
      </p:sp>
      <p:sp>
        <p:nvSpPr>
          <p:cNvPr id="19459" name="Rectangle 3"/>
          <p:cNvSpPr>
            <a:spLocks noGrp="1" noChangeArrowheads="1"/>
          </p:cNvSpPr>
          <p:nvPr>
            <p:ph type="dt" sz="quarter" idx="1"/>
          </p:nvPr>
        </p:nvSpPr>
        <p:spPr bwMode="auto">
          <a:xfrm>
            <a:off x="3994614" y="0"/>
            <a:ext cx="3057053" cy="468156"/>
          </a:xfrm>
          <a:prstGeom prst="rect">
            <a:avLst/>
          </a:prstGeom>
          <a:noFill/>
          <a:ln w="9525">
            <a:noFill/>
            <a:miter lim="800000"/>
            <a:headEnd/>
            <a:tailEnd/>
          </a:ln>
          <a:effectLst/>
        </p:spPr>
        <p:txBody>
          <a:bodyPr vert="horz" wrap="square" lIns="93764" tIns="46883" rIns="93764" bIns="46883"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19460" name="Rectangle 4"/>
          <p:cNvSpPr>
            <a:spLocks noGrp="1" noChangeArrowheads="1"/>
          </p:cNvSpPr>
          <p:nvPr>
            <p:ph type="ftr" sz="quarter" idx="2"/>
          </p:nvPr>
        </p:nvSpPr>
        <p:spPr bwMode="auto">
          <a:xfrm>
            <a:off x="0" y="8886972"/>
            <a:ext cx="3057053" cy="468156"/>
          </a:xfrm>
          <a:prstGeom prst="rect">
            <a:avLst/>
          </a:prstGeom>
          <a:noFill/>
          <a:ln w="9525">
            <a:noFill/>
            <a:miter lim="800000"/>
            <a:headEnd/>
            <a:tailEnd/>
          </a:ln>
          <a:effectLst/>
        </p:spPr>
        <p:txBody>
          <a:bodyPr vert="horz" wrap="square" lIns="93764" tIns="46883" rIns="93764" bIns="46883" numCol="1" anchor="b" anchorCtr="0" compatLnSpc="1">
            <a:prstTxWarp prst="textNoShape">
              <a:avLst/>
            </a:prstTxWarp>
          </a:bodyPr>
          <a:lstStyle>
            <a:lvl1pPr>
              <a:defRPr sz="1200">
                <a:latin typeface="Arial" pitchFamily="34" charset="0"/>
              </a:defRPr>
            </a:lvl1pPr>
          </a:lstStyle>
          <a:p>
            <a:pPr>
              <a:defRPr/>
            </a:pPr>
            <a:endParaRPr lang="en-US"/>
          </a:p>
        </p:txBody>
      </p:sp>
      <p:sp>
        <p:nvSpPr>
          <p:cNvPr id="19461" name="Rectangle 5"/>
          <p:cNvSpPr>
            <a:spLocks noGrp="1" noChangeArrowheads="1"/>
          </p:cNvSpPr>
          <p:nvPr>
            <p:ph type="sldNum" sz="quarter" idx="3"/>
          </p:nvPr>
        </p:nvSpPr>
        <p:spPr bwMode="auto">
          <a:xfrm>
            <a:off x="3994614" y="8886972"/>
            <a:ext cx="3057053" cy="468156"/>
          </a:xfrm>
          <a:prstGeom prst="rect">
            <a:avLst/>
          </a:prstGeom>
          <a:noFill/>
          <a:ln w="9525">
            <a:noFill/>
            <a:miter lim="800000"/>
            <a:headEnd/>
            <a:tailEnd/>
          </a:ln>
          <a:effectLst/>
        </p:spPr>
        <p:txBody>
          <a:bodyPr vert="horz" wrap="square" lIns="93764" tIns="46883" rIns="93764" bIns="46883" numCol="1" anchor="b" anchorCtr="0" compatLnSpc="1">
            <a:prstTxWarp prst="textNoShape">
              <a:avLst/>
            </a:prstTxWarp>
          </a:bodyPr>
          <a:lstStyle>
            <a:lvl1pPr algn="r">
              <a:defRPr sz="1200">
                <a:latin typeface="Arial" pitchFamily="34" charset="0"/>
              </a:defRPr>
            </a:lvl1pPr>
          </a:lstStyle>
          <a:p>
            <a:pPr>
              <a:defRPr/>
            </a:pPr>
            <a:fld id="{8CA9ABDA-64E5-4DEB-BA80-3C3822234A09}" type="slidenum">
              <a:rPr lang="en-US"/>
              <a:pPr>
                <a:defRPr/>
              </a:pPr>
              <a:t>‹#›</a:t>
            </a:fld>
            <a:endParaRPr lang="en-US" dirty="0"/>
          </a:p>
        </p:txBody>
      </p:sp>
    </p:spTree>
    <p:extLst>
      <p:ext uri="{BB962C8B-B14F-4D97-AF65-F5344CB8AC3E}">
        <p14:creationId xmlns:p14="http://schemas.microsoft.com/office/powerpoint/2010/main" val="23125703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57053" cy="468156"/>
          </a:xfrm>
          <a:prstGeom prst="rect">
            <a:avLst/>
          </a:prstGeom>
          <a:noFill/>
          <a:ln w="9525">
            <a:noFill/>
            <a:miter lim="800000"/>
            <a:headEnd/>
            <a:tailEnd/>
          </a:ln>
          <a:effectLst/>
        </p:spPr>
        <p:txBody>
          <a:bodyPr vert="horz" wrap="square" lIns="93764" tIns="46883" rIns="93764" bIns="46883" numCol="1" anchor="t" anchorCtr="0" compatLnSpc="1">
            <a:prstTxWarp prst="textNoShape">
              <a:avLst/>
            </a:prstTxWarp>
          </a:bodyPr>
          <a:lstStyle>
            <a:lvl1pPr>
              <a:defRPr sz="1200">
                <a:latin typeface="Arial" pitchFamily="34" charset="0"/>
              </a:defRPr>
            </a:lvl1pPr>
          </a:lstStyle>
          <a:p>
            <a:pPr>
              <a:defRPr/>
            </a:pPr>
            <a:endParaRPr lang="en-US"/>
          </a:p>
        </p:txBody>
      </p:sp>
      <p:sp>
        <p:nvSpPr>
          <p:cNvPr id="3075" name="Rectangle 3"/>
          <p:cNvSpPr>
            <a:spLocks noGrp="1" noChangeArrowheads="1"/>
          </p:cNvSpPr>
          <p:nvPr>
            <p:ph type="dt" idx="1"/>
          </p:nvPr>
        </p:nvSpPr>
        <p:spPr bwMode="auto">
          <a:xfrm>
            <a:off x="3994614" y="0"/>
            <a:ext cx="3057053" cy="468156"/>
          </a:xfrm>
          <a:prstGeom prst="rect">
            <a:avLst/>
          </a:prstGeom>
          <a:noFill/>
          <a:ln w="9525">
            <a:noFill/>
            <a:miter lim="800000"/>
            <a:headEnd/>
            <a:tailEnd/>
          </a:ln>
          <a:effectLst/>
        </p:spPr>
        <p:txBody>
          <a:bodyPr vert="horz" wrap="square" lIns="93764" tIns="46883" rIns="93764" bIns="46883"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37892" name="Rectangle 4"/>
          <p:cNvSpPr>
            <a:spLocks noGrp="1" noRot="1" noChangeAspect="1" noChangeArrowheads="1" noTextEdit="1"/>
          </p:cNvSpPr>
          <p:nvPr>
            <p:ph type="sldImg" idx="2"/>
          </p:nvPr>
        </p:nvSpPr>
        <p:spPr bwMode="auto">
          <a:xfrm>
            <a:off x="1189038" y="701675"/>
            <a:ext cx="4675187" cy="35083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705965" y="4445084"/>
            <a:ext cx="5641333" cy="4210207"/>
          </a:xfrm>
          <a:prstGeom prst="rect">
            <a:avLst/>
          </a:prstGeom>
          <a:noFill/>
          <a:ln w="9525">
            <a:noFill/>
            <a:miter lim="800000"/>
            <a:headEnd/>
            <a:tailEnd/>
          </a:ln>
          <a:effectLst/>
        </p:spPr>
        <p:txBody>
          <a:bodyPr vert="horz" wrap="square" lIns="93764" tIns="46883" rIns="93764" bIns="4688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886972"/>
            <a:ext cx="3057053" cy="468156"/>
          </a:xfrm>
          <a:prstGeom prst="rect">
            <a:avLst/>
          </a:prstGeom>
          <a:noFill/>
          <a:ln w="9525">
            <a:noFill/>
            <a:miter lim="800000"/>
            <a:headEnd/>
            <a:tailEnd/>
          </a:ln>
          <a:effectLst/>
        </p:spPr>
        <p:txBody>
          <a:bodyPr vert="horz" wrap="square" lIns="93764" tIns="46883" rIns="93764" bIns="46883" numCol="1" anchor="b" anchorCtr="0" compatLnSpc="1">
            <a:prstTxWarp prst="textNoShape">
              <a:avLst/>
            </a:prstTxWarp>
          </a:bodyPr>
          <a:lstStyle>
            <a:lvl1pPr>
              <a:defRPr sz="1200">
                <a:latin typeface="Arial" pitchFamily="34" charset="0"/>
              </a:defRPr>
            </a:lvl1pPr>
          </a:lstStyle>
          <a:p>
            <a:pPr>
              <a:defRPr/>
            </a:pPr>
            <a:endParaRPr lang="en-US"/>
          </a:p>
        </p:txBody>
      </p:sp>
      <p:sp>
        <p:nvSpPr>
          <p:cNvPr id="3079" name="Rectangle 7"/>
          <p:cNvSpPr>
            <a:spLocks noGrp="1" noChangeArrowheads="1"/>
          </p:cNvSpPr>
          <p:nvPr>
            <p:ph type="sldNum" sz="quarter" idx="5"/>
          </p:nvPr>
        </p:nvSpPr>
        <p:spPr bwMode="auto">
          <a:xfrm>
            <a:off x="3994614" y="8886972"/>
            <a:ext cx="3057053" cy="468156"/>
          </a:xfrm>
          <a:prstGeom prst="rect">
            <a:avLst/>
          </a:prstGeom>
          <a:noFill/>
          <a:ln w="9525">
            <a:noFill/>
            <a:miter lim="800000"/>
            <a:headEnd/>
            <a:tailEnd/>
          </a:ln>
          <a:effectLst/>
        </p:spPr>
        <p:txBody>
          <a:bodyPr vert="horz" wrap="square" lIns="93764" tIns="46883" rIns="93764" bIns="46883" numCol="1" anchor="b" anchorCtr="0" compatLnSpc="1">
            <a:prstTxWarp prst="textNoShape">
              <a:avLst/>
            </a:prstTxWarp>
          </a:bodyPr>
          <a:lstStyle>
            <a:lvl1pPr algn="r">
              <a:defRPr sz="1200">
                <a:latin typeface="Arial" pitchFamily="34" charset="0"/>
              </a:defRPr>
            </a:lvl1pPr>
          </a:lstStyle>
          <a:p>
            <a:pPr>
              <a:defRPr/>
            </a:pPr>
            <a:fld id="{15D6884D-0D88-463F-BF23-48F2D3BFE9DD}" type="slidenum">
              <a:rPr lang="en-US"/>
              <a:pPr>
                <a:defRPr/>
              </a:pPr>
              <a:t>‹#›</a:t>
            </a:fld>
            <a:endParaRPr lang="en-US" dirty="0"/>
          </a:p>
        </p:txBody>
      </p:sp>
    </p:spTree>
    <p:extLst>
      <p:ext uri="{BB962C8B-B14F-4D97-AF65-F5344CB8AC3E}">
        <p14:creationId xmlns:p14="http://schemas.microsoft.com/office/powerpoint/2010/main" val="19819150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84CD07C-E012-4F00-99AD-823A13C34C74}" type="slidenum">
              <a:rPr lang="en-US" smtClean="0"/>
              <a:pPr>
                <a:defRPr/>
              </a:pPr>
              <a:t>‹#›</a:t>
            </a:fld>
            <a:endParaRPr lang="en-US" dirty="0"/>
          </a:p>
        </p:txBody>
      </p:sp>
    </p:spTree>
    <p:extLst>
      <p:ext uri="{BB962C8B-B14F-4D97-AF65-F5344CB8AC3E}">
        <p14:creationId xmlns:p14="http://schemas.microsoft.com/office/powerpoint/2010/main" val="135093310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FBB86DD-B0EB-42B6-BA85-74D3CB2BD621}" type="slidenum">
              <a:rPr lang="en-US" smtClean="0"/>
              <a:pPr>
                <a:defRPr/>
              </a:pPr>
              <a:t>‹#›</a:t>
            </a:fld>
            <a:endParaRPr lang="en-US" dirty="0"/>
          </a:p>
        </p:txBody>
      </p:sp>
    </p:spTree>
    <p:extLst>
      <p:ext uri="{BB962C8B-B14F-4D97-AF65-F5344CB8AC3E}">
        <p14:creationId xmlns:p14="http://schemas.microsoft.com/office/powerpoint/2010/main" val="16234053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FBB86DD-B0EB-42B6-BA85-74D3CB2BD621}" type="slidenum">
              <a:rPr lang="en-US" smtClean="0"/>
              <a:pPr>
                <a:defRPr/>
              </a:pPr>
              <a:t>‹#›</a:t>
            </a:fld>
            <a:endParaRPr lang="en-US" dirty="0"/>
          </a:p>
        </p:txBody>
      </p:sp>
    </p:spTree>
    <p:extLst>
      <p:ext uri="{BB962C8B-B14F-4D97-AF65-F5344CB8AC3E}">
        <p14:creationId xmlns:p14="http://schemas.microsoft.com/office/powerpoint/2010/main" val="120382024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FBB86DD-B0EB-42B6-BA85-74D3CB2BD621}" type="slidenum">
              <a:rPr lang="en-US" smtClean="0"/>
              <a:pPr>
                <a:defRPr/>
              </a:pPr>
              <a:t>‹#›</a:t>
            </a:fld>
            <a:endParaRPr lang="en-US" dirty="0"/>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577168448"/>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FBB86DD-B0EB-42B6-BA85-74D3CB2BD621}" type="slidenum">
              <a:rPr lang="en-US" smtClean="0"/>
              <a:pPr>
                <a:defRPr/>
              </a:pPr>
              <a:t>‹#›</a:t>
            </a:fld>
            <a:endParaRPr lang="en-US" dirty="0"/>
          </a:p>
        </p:txBody>
      </p:sp>
    </p:spTree>
    <p:extLst>
      <p:ext uri="{BB962C8B-B14F-4D97-AF65-F5344CB8AC3E}">
        <p14:creationId xmlns:p14="http://schemas.microsoft.com/office/powerpoint/2010/main" val="134172728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FBB86DD-B0EB-42B6-BA85-74D3CB2BD621}" type="slidenum">
              <a:rPr lang="en-US" smtClean="0"/>
              <a:pPr>
                <a:defRPr/>
              </a:pPr>
              <a:t>‹#›</a:t>
            </a:fld>
            <a:endParaRPr lang="en-US" dirty="0"/>
          </a:p>
        </p:txBody>
      </p:sp>
    </p:spTree>
    <p:extLst>
      <p:ext uri="{BB962C8B-B14F-4D97-AF65-F5344CB8AC3E}">
        <p14:creationId xmlns:p14="http://schemas.microsoft.com/office/powerpoint/2010/main" val="412626903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FBB86DD-B0EB-42B6-BA85-74D3CB2BD621}" type="slidenum">
              <a:rPr lang="en-US" smtClean="0"/>
              <a:pPr>
                <a:defRPr/>
              </a:pPr>
              <a:t>‹#›</a:t>
            </a:fld>
            <a:endParaRPr lang="en-US" dirty="0"/>
          </a:p>
        </p:txBody>
      </p:sp>
    </p:spTree>
    <p:extLst>
      <p:ext uri="{BB962C8B-B14F-4D97-AF65-F5344CB8AC3E}">
        <p14:creationId xmlns:p14="http://schemas.microsoft.com/office/powerpoint/2010/main" val="1200259965"/>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FBB86DD-B0EB-42B6-BA85-74D3CB2BD621}" type="slidenum">
              <a:rPr lang="en-US" smtClean="0"/>
              <a:pPr>
                <a:defRPr/>
              </a:pPr>
              <a:t>‹#›</a:t>
            </a:fld>
            <a:endParaRPr lang="en-US" dirty="0"/>
          </a:p>
        </p:txBody>
      </p:sp>
    </p:spTree>
    <p:extLst>
      <p:ext uri="{BB962C8B-B14F-4D97-AF65-F5344CB8AC3E}">
        <p14:creationId xmlns:p14="http://schemas.microsoft.com/office/powerpoint/2010/main" val="3680097818"/>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FBB86DD-B0EB-42B6-BA85-74D3CB2BD621}" type="slidenum">
              <a:rPr lang="en-US" smtClean="0"/>
              <a:pPr>
                <a:defRPr/>
              </a:pPr>
              <a:t>‹#›</a:t>
            </a:fld>
            <a:endParaRPr lang="en-US" dirty="0"/>
          </a:p>
        </p:txBody>
      </p:sp>
    </p:spTree>
    <p:extLst>
      <p:ext uri="{BB962C8B-B14F-4D97-AF65-F5344CB8AC3E}">
        <p14:creationId xmlns:p14="http://schemas.microsoft.com/office/powerpoint/2010/main" val="1431574166"/>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A3DF15A-392D-4F38-962D-CA8D5C54989D}" type="datetimeFigureOut">
              <a:rPr lang="en-GB" smtClean="0"/>
              <a:t>28/02/2019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2F85AE-73EF-4332-8FE2-2336F92F0557}" type="slidenum">
              <a:rPr lang="en-GB" smtClean="0"/>
              <a:t>‹#›</a:t>
            </a:fld>
            <a:endParaRPr lang="en-GB"/>
          </a:p>
        </p:txBody>
      </p:sp>
    </p:spTree>
    <p:extLst>
      <p:ext uri="{BB962C8B-B14F-4D97-AF65-F5344CB8AC3E}">
        <p14:creationId xmlns:p14="http://schemas.microsoft.com/office/powerpoint/2010/main" val="2728989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FBB86DD-B0EB-42B6-BA85-74D3CB2BD621}" type="slidenum">
              <a:rPr lang="en-US" smtClean="0"/>
              <a:pPr>
                <a:defRPr/>
              </a:pPr>
              <a:t>‹#›</a:t>
            </a:fld>
            <a:endParaRPr lang="en-US" dirty="0"/>
          </a:p>
        </p:txBody>
      </p:sp>
    </p:spTree>
    <p:extLst>
      <p:ext uri="{BB962C8B-B14F-4D97-AF65-F5344CB8AC3E}">
        <p14:creationId xmlns:p14="http://schemas.microsoft.com/office/powerpoint/2010/main" val="3223697504"/>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756C01A-AA84-4860-9887-D96AF7D653D8}" type="slidenum">
              <a:rPr lang="en-US" smtClean="0"/>
              <a:pPr>
                <a:defRPr/>
              </a:pPr>
              <a:t>‹#›</a:t>
            </a:fld>
            <a:endParaRPr lang="en-US" dirty="0"/>
          </a:p>
        </p:txBody>
      </p:sp>
    </p:spTree>
    <p:extLst>
      <p:ext uri="{BB962C8B-B14F-4D97-AF65-F5344CB8AC3E}">
        <p14:creationId xmlns:p14="http://schemas.microsoft.com/office/powerpoint/2010/main" val="3644490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FBB86DD-B0EB-42B6-BA85-74D3CB2BD621}" type="slidenum">
              <a:rPr lang="en-US" smtClean="0"/>
              <a:pPr>
                <a:defRPr/>
              </a:pPr>
              <a:t>‹#›</a:t>
            </a:fld>
            <a:endParaRPr lang="en-US" dirty="0"/>
          </a:p>
        </p:txBody>
      </p:sp>
    </p:spTree>
    <p:extLst>
      <p:ext uri="{BB962C8B-B14F-4D97-AF65-F5344CB8AC3E}">
        <p14:creationId xmlns:p14="http://schemas.microsoft.com/office/powerpoint/2010/main" val="85974214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685331" y="3051013"/>
            <a:ext cx="3829520"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4629150" y="3051013"/>
            <a:ext cx="382905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9FBB86DD-B0EB-42B6-BA85-74D3CB2BD621}" type="slidenum">
              <a:rPr lang="en-US" smtClean="0"/>
              <a:pPr>
                <a:defRPr/>
              </a:pPr>
              <a:t>‹#›</a:t>
            </a:fld>
            <a:endParaRPr lang="en-US" dirty="0"/>
          </a:p>
        </p:txBody>
      </p:sp>
    </p:spTree>
    <p:extLst>
      <p:ext uri="{BB962C8B-B14F-4D97-AF65-F5344CB8AC3E}">
        <p14:creationId xmlns:p14="http://schemas.microsoft.com/office/powerpoint/2010/main" val="1301545817"/>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DC68250F-DA48-4F78-848F-DF4455558F72}" type="slidenum">
              <a:rPr lang="en-US" smtClean="0"/>
              <a:pPr>
                <a:defRPr/>
              </a:pPr>
              <a:t>‹#›</a:t>
            </a:fld>
            <a:endParaRPr lang="en-US" dirty="0"/>
          </a:p>
        </p:txBody>
      </p:sp>
    </p:spTree>
    <p:extLst>
      <p:ext uri="{BB962C8B-B14F-4D97-AF65-F5344CB8AC3E}">
        <p14:creationId xmlns:p14="http://schemas.microsoft.com/office/powerpoint/2010/main" val="3470495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1134E60A-B94A-40F6-A36D-FEAD2656592D}" type="slidenum">
              <a:rPr lang="en-US" smtClean="0"/>
              <a:pPr>
                <a:defRPr/>
              </a:pPr>
              <a:t>‹#›</a:t>
            </a:fld>
            <a:endParaRPr lang="en-US" dirty="0"/>
          </a:p>
        </p:txBody>
      </p:sp>
    </p:spTree>
    <p:extLst>
      <p:ext uri="{BB962C8B-B14F-4D97-AF65-F5344CB8AC3E}">
        <p14:creationId xmlns:p14="http://schemas.microsoft.com/office/powerpoint/2010/main" val="416510377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FBB86DD-B0EB-42B6-BA85-74D3CB2BD621}" type="slidenum">
              <a:rPr lang="en-US" smtClean="0"/>
              <a:pPr>
                <a:defRPr/>
              </a:pPr>
              <a:t>‹#›</a:t>
            </a:fld>
            <a:endParaRPr lang="en-US" dirty="0"/>
          </a:p>
        </p:txBody>
      </p:sp>
    </p:spTree>
    <p:extLst>
      <p:ext uri="{BB962C8B-B14F-4D97-AF65-F5344CB8AC3E}">
        <p14:creationId xmlns:p14="http://schemas.microsoft.com/office/powerpoint/2010/main" val="3539733818"/>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FBB86DD-B0EB-42B6-BA85-74D3CB2BD621}" type="slidenum">
              <a:rPr lang="en-US" smtClean="0"/>
              <a:pPr>
                <a:defRPr/>
              </a:pPr>
              <a:t>‹#›</a:t>
            </a:fld>
            <a:endParaRPr lang="en-US" dirty="0"/>
          </a:p>
        </p:txBody>
      </p:sp>
    </p:spTree>
    <p:extLst>
      <p:ext uri="{BB962C8B-B14F-4D97-AF65-F5344CB8AC3E}">
        <p14:creationId xmlns:p14="http://schemas.microsoft.com/office/powerpoint/2010/main" val="2542782286"/>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bg1">
                <a:tint val="90000"/>
                <a:lumMod val="110000"/>
              </a:schemeClr>
            </a:gs>
            <a:gs pos="0">
              <a:srgbClr val="0095D3"/>
            </a:gs>
          </a:gsLst>
          <a:lin ang="5400000" scaled="0"/>
          <a:tileRect/>
        </a:gradFill>
        <a:effectLst/>
      </p:bgPr>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pPr>
              <a:defRPr/>
            </a:pPr>
            <a:endParaRPr 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pPr>
              <a:defRPr/>
            </a:pPr>
            <a:endParaRPr 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pPr>
              <a:defRPr/>
            </a:pPr>
            <a:fld id="{9FBB86DD-B0EB-42B6-BA85-74D3CB2BD621}" type="slidenum">
              <a:rPr lang="en-US" smtClean="0"/>
              <a:pPr>
                <a:defRPr/>
              </a:pPr>
              <a:t>‹#›</a:t>
            </a:fld>
            <a:endParaRPr lang="en-US" dirty="0"/>
          </a:p>
        </p:txBody>
      </p:sp>
    </p:spTree>
    <p:extLst>
      <p:ext uri="{BB962C8B-B14F-4D97-AF65-F5344CB8AC3E}">
        <p14:creationId xmlns:p14="http://schemas.microsoft.com/office/powerpoint/2010/main" val="3992164470"/>
      </p:ext>
    </p:extLst>
  </p:cSld>
  <p:clrMap bg1="lt1" tx1="dk1" bg2="lt2" tx2="dk2" accent1="accent1" accent2="accent2" accent3="accent3" accent4="accent4" accent5="accent5" accent6="accent6" hlink="hlink" folHlink="folHlink"/>
  <p:sldLayoutIdLst>
    <p:sldLayoutId id="2147484997" r:id="rId1"/>
    <p:sldLayoutId id="2147484998" r:id="rId2"/>
    <p:sldLayoutId id="2147484999" r:id="rId3"/>
    <p:sldLayoutId id="2147485000" r:id="rId4"/>
    <p:sldLayoutId id="2147485001" r:id="rId5"/>
    <p:sldLayoutId id="2147485002" r:id="rId6"/>
    <p:sldLayoutId id="2147485003" r:id="rId7"/>
    <p:sldLayoutId id="2147485004" r:id="rId8"/>
    <p:sldLayoutId id="2147485005" r:id="rId9"/>
    <p:sldLayoutId id="2147485006" r:id="rId10"/>
    <p:sldLayoutId id="2147485007" r:id="rId11"/>
    <p:sldLayoutId id="2147485008" r:id="rId12"/>
    <p:sldLayoutId id="2147485009" r:id="rId13"/>
    <p:sldLayoutId id="2147485010" r:id="rId14"/>
    <p:sldLayoutId id="2147485011" r:id="rId15"/>
    <p:sldLayoutId id="2147485012" r:id="rId16"/>
    <p:sldLayoutId id="2147485013" r:id="rId17"/>
    <p:sldLayoutId id="2147485014" r:id="rId18"/>
  </p:sldLayoutIdLst>
  <p:hf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143000" y="939317"/>
            <a:ext cx="7163270" cy="1752600"/>
          </a:xfrm>
        </p:spPr>
        <p:txBody>
          <a:bodyPr>
            <a:normAutofit/>
          </a:bodyPr>
          <a:lstStyle/>
          <a:p>
            <a:pPr>
              <a:lnSpc>
                <a:spcPct val="107000"/>
              </a:lnSpc>
              <a:spcAft>
                <a:spcPts val="800"/>
              </a:spcAft>
            </a:pPr>
            <a:r>
              <a:rPr lang="en-US" sz="2800" b="1" dirty="0">
                <a:latin typeface="Book Antiqua" panose="02040602050305030304" pitchFamily="18" charset="0"/>
                <a:ea typeface="Calibri" panose="020F0502020204030204" pitchFamily="34" charset="0"/>
                <a:cs typeface="Times New Roman" panose="02020603050405020304" pitchFamily="18" charset="0"/>
              </a:rPr>
              <a:t>ENVIRONMENTAL SUSTAINABILITY: A HUMAN RIGHTS ISSUE IN THE ALBERTINE REGION IN</a:t>
            </a:r>
            <a:r>
              <a:rPr lang="en-US" sz="2800" dirty="0">
                <a:latin typeface="Book Antiqua" panose="02040602050305030304" pitchFamily="18" charset="0"/>
                <a:ea typeface="Calibri" panose="020F0502020204030204" pitchFamily="34" charset="0"/>
                <a:cs typeface="Times New Roman" panose="02020603050405020304" pitchFamily="18" charset="0"/>
              </a:rPr>
              <a:t> </a:t>
            </a:r>
            <a:r>
              <a:rPr lang="en-US" sz="2800" b="1" dirty="0">
                <a:latin typeface="Book Antiqua" panose="02040602050305030304" pitchFamily="18" charset="0"/>
                <a:ea typeface="Calibri" panose="020F0502020204030204" pitchFamily="34" charset="0"/>
                <a:cs typeface="Times New Roman" panose="02020603050405020304" pitchFamily="18" charset="0"/>
              </a:rPr>
              <a:t>UGANDA?</a:t>
            </a:r>
            <a:endParaRPr lang="en-GB"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1" name="Subtitle 2"/>
          <p:cNvSpPr>
            <a:spLocks noGrp="1"/>
          </p:cNvSpPr>
          <p:nvPr>
            <p:ph type="subTitle" idx="1"/>
          </p:nvPr>
        </p:nvSpPr>
        <p:spPr>
          <a:xfrm>
            <a:off x="727408" y="5412008"/>
            <a:ext cx="7763919" cy="942536"/>
          </a:xfrm>
        </p:spPr>
        <p:txBody>
          <a:bodyPr>
            <a:noAutofit/>
          </a:bodyPr>
          <a:lstStyle/>
          <a:p>
            <a:pPr>
              <a:lnSpc>
                <a:spcPct val="100000"/>
              </a:lnSpc>
              <a:spcBef>
                <a:spcPts val="0"/>
              </a:spcBef>
              <a:buFont typeface="Arial" pitchFamily="34" charset="0"/>
              <a:buNone/>
              <a:defRPr/>
            </a:pPr>
            <a:r>
              <a:rPr lang="en-AU" sz="2000" b="1" i="1" dirty="0">
                <a:latin typeface="Arial Rounded MT Bold" panose="020F0704030504030204" pitchFamily="34" charset="0"/>
              </a:rPr>
              <a:t>By: Patrick </a:t>
            </a:r>
            <a:r>
              <a:rPr lang="en-AU" sz="2000" b="1" i="1" dirty="0" err="1">
                <a:latin typeface="Arial Rounded MT Bold" panose="020F0704030504030204" pitchFamily="34" charset="0"/>
              </a:rPr>
              <a:t>byakagaba</a:t>
            </a:r>
            <a:r>
              <a:rPr lang="en-AU" sz="2000" b="1" i="1" dirty="0">
                <a:latin typeface="Arial Rounded MT Bold" panose="020F0704030504030204" pitchFamily="34" charset="0"/>
              </a:rPr>
              <a:t> </a:t>
            </a:r>
            <a:r>
              <a:rPr lang="en-AU" sz="2000" b="1" cap="none" dirty="0">
                <a:latin typeface="Arial Rounded MT Bold" panose="020F0704030504030204" pitchFamily="34" charset="0"/>
              </a:rPr>
              <a:t>(PhD)</a:t>
            </a:r>
          </a:p>
          <a:p>
            <a:pPr>
              <a:lnSpc>
                <a:spcPct val="100000"/>
              </a:lnSpc>
              <a:spcBef>
                <a:spcPts val="0"/>
              </a:spcBef>
              <a:buFont typeface="Arial" pitchFamily="34" charset="0"/>
              <a:buNone/>
              <a:defRPr/>
            </a:pPr>
            <a:r>
              <a:rPr lang="en-AU" sz="2000" b="1" i="1" dirty="0">
                <a:latin typeface="Arial Rounded MT Bold" panose="020F0704030504030204" pitchFamily="34" charset="0"/>
              </a:rPr>
              <a:t>Email: </a:t>
            </a:r>
            <a:r>
              <a:rPr lang="en-AU" sz="2000" b="1" i="1" cap="none" dirty="0">
                <a:latin typeface="Arial Rounded MT Bold" panose="020F0704030504030204" pitchFamily="34" charset="0"/>
              </a:rPr>
              <a:t>byaks2001@yahoo.com</a:t>
            </a:r>
          </a:p>
        </p:txBody>
      </p:sp>
      <p:sp>
        <p:nvSpPr>
          <p:cNvPr id="4" name="Slide Number Placeholder 3"/>
          <p:cNvSpPr>
            <a:spLocks noGrp="1"/>
          </p:cNvSpPr>
          <p:nvPr>
            <p:ph type="sldNum" sz="quarter" idx="12"/>
          </p:nvPr>
        </p:nvSpPr>
        <p:spPr/>
        <p:txBody>
          <a:bodyPr/>
          <a:lstStyle/>
          <a:p>
            <a:pPr>
              <a:defRPr/>
            </a:pPr>
            <a:fld id="{384CD07C-E012-4F00-99AD-823A13C34C74}" type="slidenum">
              <a:rPr lang="en-US" smtClean="0"/>
              <a:pPr>
                <a:defRPr/>
              </a:pPr>
              <a:t>1</a:t>
            </a:fld>
            <a:endParaRPr lang="en-US" dirty="0"/>
          </a:p>
        </p:txBody>
      </p:sp>
      <p:sp>
        <p:nvSpPr>
          <p:cNvPr id="5" name="Subtitle 2">
            <a:extLst>
              <a:ext uri="{FF2B5EF4-FFF2-40B4-BE49-F238E27FC236}">
                <a16:creationId xmlns:a16="http://schemas.microsoft.com/office/drawing/2014/main" id="{23998D17-5EB1-4FA2-ADA4-7634B8A2ADA7}"/>
              </a:ext>
            </a:extLst>
          </p:cNvPr>
          <p:cNvSpPr txBox="1">
            <a:spLocks/>
          </p:cNvSpPr>
          <p:nvPr/>
        </p:nvSpPr>
        <p:spPr>
          <a:xfrm>
            <a:off x="846681" y="3200400"/>
            <a:ext cx="7163270" cy="1343862"/>
          </a:xfrm>
          <a:prstGeom prst="rect">
            <a:avLst/>
          </a:prstGeom>
        </p:spPr>
        <p:txBody>
          <a:bodyPr vert="horz" lIns="91440" tIns="45720" rIns="91440" bIns="45720" rtlCol="0">
            <a:noAutofit/>
          </a:bodyPr>
          <a:lstStyle>
            <a:lvl1pPr marL="0" indent="0" algn="ctr" defTabSz="914400" rtl="0" eaLnBrk="1" latinLnBrk="0" hangingPunct="1">
              <a:lnSpc>
                <a:spcPct val="120000"/>
              </a:lnSpc>
              <a:spcBef>
                <a:spcPts val="1000"/>
              </a:spcBef>
              <a:buClr>
                <a:schemeClr val="tx1"/>
              </a:buClr>
              <a:buFont typeface="Arial" panose="020B0604020202020204" pitchFamily="34" charset="0"/>
              <a:buNone/>
              <a:defRPr sz="2200" kern="1200" cap="all" baseline="0">
                <a:solidFill>
                  <a:schemeClr val="bg1">
                    <a:lumMod val="50000"/>
                  </a:schemeClr>
                </a:solidFill>
                <a:effectLst/>
                <a:latin typeface="+mn-lt"/>
                <a:ea typeface="+mn-ea"/>
                <a:cs typeface="+mn-cs"/>
              </a:defRPr>
            </a:lvl1pPr>
            <a:lvl2pPr marL="457200" indent="0" algn="ctr" defTabSz="914400" rtl="0" eaLnBrk="1" latinLnBrk="0" hangingPunct="1">
              <a:lnSpc>
                <a:spcPct val="120000"/>
              </a:lnSpc>
              <a:spcBef>
                <a:spcPts val="500"/>
              </a:spcBef>
              <a:buClr>
                <a:schemeClr val="tx1"/>
              </a:buClr>
              <a:buFont typeface="Arial" panose="020B0604020202020204" pitchFamily="34" charset="0"/>
              <a:buNone/>
              <a:defRPr sz="2000" kern="1200" cap="all"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tx1"/>
              </a:buClr>
              <a:buFont typeface="Arial" panose="020B0604020202020204" pitchFamily="34" charset="0"/>
              <a:buNone/>
              <a:defRPr sz="1800" kern="1200" cap="all" baseline="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tx1"/>
              </a:buClr>
              <a:buFont typeface="Arial" panose="020B0604020202020204" pitchFamily="34" charset="0"/>
              <a:buNone/>
              <a:defRPr sz="1600" kern="1200" cap="all" baseline="0">
                <a:solidFill>
                  <a:schemeClr val="tx1"/>
                </a:solidFill>
                <a:effectLst/>
                <a:latin typeface="+mn-lt"/>
                <a:ea typeface="+mn-ea"/>
                <a:cs typeface="+mn-cs"/>
              </a:defRPr>
            </a:lvl9pPr>
          </a:lstStyle>
          <a:p>
            <a:pPr>
              <a:lnSpc>
                <a:spcPct val="100000"/>
              </a:lnSpc>
              <a:spcBef>
                <a:spcPts val="0"/>
              </a:spcBef>
              <a:defRPr/>
            </a:pPr>
            <a:endParaRPr lang="en-AU" sz="2000" b="1" i="1" dirty="0">
              <a:latin typeface="Arial Rounded MT Bold" panose="020F0704030504030204" pitchFamily="34" charset="0"/>
            </a:endParaRPr>
          </a:p>
        </p:txBody>
      </p:sp>
    </p:spTree>
    <p:extLst>
      <p:ext uri="{BB962C8B-B14F-4D97-AF65-F5344CB8AC3E}">
        <p14:creationId xmlns:p14="http://schemas.microsoft.com/office/powerpoint/2010/main" val="1586001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8FFA1-7A90-4801-8EBA-9EE70BC85CBB}"/>
              </a:ext>
            </a:extLst>
          </p:cNvPr>
          <p:cNvSpPr>
            <a:spLocks noGrp="1"/>
          </p:cNvSpPr>
          <p:nvPr>
            <p:ph type="title"/>
          </p:nvPr>
        </p:nvSpPr>
        <p:spPr>
          <a:xfrm>
            <a:off x="721148" y="152400"/>
            <a:ext cx="7773338" cy="1057882"/>
          </a:xfrm>
        </p:spPr>
        <p:txBody>
          <a:bodyPr>
            <a:normAutofit/>
          </a:bodyPr>
          <a:lstStyle/>
          <a:p>
            <a:pPr algn="l"/>
            <a:r>
              <a:rPr lang="en-GB" sz="2400" b="1" dirty="0">
                <a:latin typeface="Book Antiqua" panose="02040602050305030304" pitchFamily="18" charset="0"/>
                <a:ea typeface="Calibri" panose="020F0502020204030204" pitchFamily="34" charset="0"/>
                <a:cs typeface="Times-Roman"/>
              </a:rPr>
              <a:t>levels of environmental sustainability </a:t>
            </a:r>
            <a:endParaRPr lang="en-US" sz="2400" b="1" i="1" dirty="0">
              <a:latin typeface="Baskerville Old Face" panose="02020602080505020303" pitchFamily="18" charset="0"/>
            </a:endParaRPr>
          </a:p>
        </p:txBody>
      </p:sp>
      <p:sp>
        <p:nvSpPr>
          <p:cNvPr id="3" name="Content Placeholder 2">
            <a:extLst>
              <a:ext uri="{FF2B5EF4-FFF2-40B4-BE49-F238E27FC236}">
                <a16:creationId xmlns:a16="http://schemas.microsoft.com/office/drawing/2014/main" id="{13D19448-8E5D-4E7B-9D6A-81CA3ED375BF}"/>
              </a:ext>
            </a:extLst>
          </p:cNvPr>
          <p:cNvSpPr>
            <a:spLocks noGrp="1"/>
          </p:cNvSpPr>
          <p:nvPr>
            <p:ph sz="quarter" idx="13"/>
          </p:nvPr>
        </p:nvSpPr>
        <p:spPr>
          <a:xfrm>
            <a:off x="457200" y="1143000"/>
            <a:ext cx="8382000" cy="5334001"/>
          </a:xfrm>
        </p:spPr>
        <p:txBody>
          <a:bodyPr>
            <a:normAutofit/>
          </a:bodyPr>
          <a:lstStyle/>
          <a:p>
            <a:pPr marL="0" indent="0" algn="just">
              <a:buNone/>
            </a:pPr>
            <a:r>
              <a:rPr lang="en-GB" b="1" cap="none"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a)Weak environmental sustainability</a:t>
            </a:r>
            <a:r>
              <a:rPr lang="en-GB" cap="none"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 </a:t>
            </a:r>
            <a:r>
              <a:rPr lang="en-GB" cap="none" dirty="0">
                <a:latin typeface="Book Antiqua" panose="02040602050305030304" pitchFamily="18" charset="0"/>
                <a:ea typeface="Calibri" panose="020F0502020204030204" pitchFamily="34" charset="0"/>
                <a:cs typeface="Times New Roman" panose="02020603050405020304" pitchFamily="18" charset="0"/>
              </a:rPr>
              <a:t>implies that it is possible to convert all or most of the world’s natural capital into human-made capital and still be as well off.</a:t>
            </a:r>
          </a:p>
          <a:p>
            <a:pPr marL="0" indent="0" algn="just">
              <a:buNone/>
            </a:pPr>
            <a:r>
              <a:rPr lang="en-GB" b="1" cap="none"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b) Intermediate sustainability</a:t>
            </a:r>
            <a:r>
              <a:rPr lang="en-GB" cap="none"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 </a:t>
            </a:r>
            <a:r>
              <a:rPr lang="en-GB" cap="none" dirty="0">
                <a:latin typeface="Book Antiqua" panose="02040602050305030304" pitchFamily="18" charset="0"/>
                <a:ea typeface="Calibri" panose="020F0502020204030204" pitchFamily="34" charset="0"/>
                <a:cs typeface="Times New Roman" panose="02020603050405020304" pitchFamily="18" charset="0"/>
              </a:rPr>
              <a:t>patterns of development should not promote total decimation of one kind of capital no matter what is being accumulated in the other forms of capital.</a:t>
            </a:r>
            <a:endParaRPr lang="en-GB" sz="1800" cap="none" dirty="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n-GB" sz="1800" b="1" cap="none" dirty="0">
                <a:solidFill>
                  <a:srgbClr val="FF0000"/>
                </a:solidFill>
                <a:latin typeface="Calibri" panose="020F0502020204030204" pitchFamily="34" charset="0"/>
                <a:ea typeface="Calibri" panose="020F0502020204030204" pitchFamily="34" charset="0"/>
                <a:cs typeface="Times New Roman" panose="02020603050405020304" pitchFamily="18" charset="0"/>
              </a:rPr>
              <a:t>c) </a:t>
            </a:r>
            <a:r>
              <a:rPr lang="en-GB" b="1" cap="none"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Strong environmental sustainability</a:t>
            </a:r>
            <a:r>
              <a:rPr lang="en-GB" cap="none"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 </a:t>
            </a:r>
            <a:r>
              <a:rPr lang="en-GB" cap="none" dirty="0">
                <a:latin typeface="Book Antiqua" panose="02040602050305030304" pitchFamily="18" charset="0"/>
                <a:ea typeface="Calibri" panose="020F0502020204030204" pitchFamily="34" charset="0"/>
                <a:cs typeface="Times New Roman" panose="02020603050405020304" pitchFamily="18" charset="0"/>
              </a:rPr>
              <a:t>it requires maintaining different kinds of capital intact separately. </a:t>
            </a:r>
          </a:p>
          <a:p>
            <a:pPr algn="just"/>
            <a:r>
              <a:rPr lang="en-GB" cap="none" dirty="0">
                <a:latin typeface="Book Antiqua" panose="02040602050305030304" pitchFamily="18" charset="0"/>
                <a:ea typeface="Calibri" panose="020F0502020204030204" pitchFamily="34" charset="0"/>
                <a:cs typeface="Times New Roman" panose="02020603050405020304" pitchFamily="18" charset="0"/>
              </a:rPr>
              <a:t> Natural and human-made capital are not perfect substitutes.</a:t>
            </a:r>
          </a:p>
          <a:p>
            <a:pPr algn="just"/>
            <a:r>
              <a:rPr lang="en-GB" cap="none" dirty="0">
                <a:latin typeface="Book Antiqua" panose="02040602050305030304" pitchFamily="18" charset="0"/>
                <a:ea typeface="Calibri" panose="020F0502020204030204" pitchFamily="34" charset="0"/>
                <a:cs typeface="Times New Roman" panose="02020603050405020304" pitchFamily="18" charset="0"/>
              </a:rPr>
              <a:t> Provides for complementarity between natural and man-made capital. </a:t>
            </a:r>
            <a:endParaRPr lang="en-US" cap="none" dirty="0">
              <a:latin typeface="Baskerville Old Face" panose="02020602080505020303" pitchFamily="18" charset="0"/>
              <a:cs typeface="Calibri" panose="020F0502020204030204" pitchFamily="34" charset="0"/>
            </a:endParaRPr>
          </a:p>
        </p:txBody>
      </p:sp>
      <p:sp>
        <p:nvSpPr>
          <p:cNvPr id="4" name="Slide Number Placeholder 3">
            <a:extLst>
              <a:ext uri="{FF2B5EF4-FFF2-40B4-BE49-F238E27FC236}">
                <a16:creationId xmlns:a16="http://schemas.microsoft.com/office/drawing/2014/main" id="{C193ABFA-E606-4451-B015-1EA676ACFA33}"/>
              </a:ext>
            </a:extLst>
          </p:cNvPr>
          <p:cNvSpPr>
            <a:spLocks noGrp="1"/>
          </p:cNvSpPr>
          <p:nvPr>
            <p:ph type="sldNum" sz="quarter" idx="12"/>
          </p:nvPr>
        </p:nvSpPr>
        <p:spPr/>
        <p:txBody>
          <a:bodyPr/>
          <a:lstStyle/>
          <a:p>
            <a:pPr>
              <a:defRPr/>
            </a:pPr>
            <a:fld id="{9FBB86DD-B0EB-42B6-BA85-74D3CB2BD621}" type="slidenum">
              <a:rPr lang="en-US" smtClean="0"/>
              <a:pPr>
                <a:defRPr/>
              </a:pPr>
              <a:t>10</a:t>
            </a:fld>
            <a:endParaRPr lang="en-US" dirty="0"/>
          </a:p>
        </p:txBody>
      </p:sp>
    </p:spTree>
    <p:extLst>
      <p:ext uri="{BB962C8B-B14F-4D97-AF65-F5344CB8AC3E}">
        <p14:creationId xmlns:p14="http://schemas.microsoft.com/office/powerpoint/2010/main" val="3876542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43924-0090-4469-AE91-903FCD4E2FCD}"/>
              </a:ext>
            </a:extLst>
          </p:cNvPr>
          <p:cNvSpPr>
            <a:spLocks noGrp="1"/>
          </p:cNvSpPr>
          <p:nvPr>
            <p:ph type="title"/>
          </p:nvPr>
        </p:nvSpPr>
        <p:spPr>
          <a:xfrm>
            <a:off x="685332" y="0"/>
            <a:ext cx="7773338" cy="1066799"/>
          </a:xfrm>
        </p:spPr>
        <p:txBody>
          <a:bodyPr>
            <a:normAutofit/>
          </a:bodyPr>
          <a:lstStyle/>
          <a:p>
            <a:r>
              <a:rPr lang="en-GB" sz="2400" b="1" dirty="0">
                <a:solidFill>
                  <a:prstClr val="black"/>
                </a:solidFill>
                <a:latin typeface="Book Antiqua" panose="02040602050305030304" pitchFamily="18" charset="0"/>
                <a:ea typeface="Calibri" panose="020F0502020204030204" pitchFamily="34" charset="0"/>
                <a:cs typeface="Times-Roman"/>
              </a:rPr>
              <a:t>levels of environmental sustainability </a:t>
            </a:r>
            <a:endParaRPr lang="en-US" b="1" dirty="0">
              <a:solidFill>
                <a:srgbClr val="FF0000"/>
              </a:solidFill>
            </a:endParaRPr>
          </a:p>
        </p:txBody>
      </p:sp>
      <p:sp>
        <p:nvSpPr>
          <p:cNvPr id="3" name="Content Placeholder 2">
            <a:extLst>
              <a:ext uri="{FF2B5EF4-FFF2-40B4-BE49-F238E27FC236}">
                <a16:creationId xmlns:a16="http://schemas.microsoft.com/office/drawing/2014/main" id="{574E1067-1743-43A7-B05E-C5C82CA4815E}"/>
              </a:ext>
            </a:extLst>
          </p:cNvPr>
          <p:cNvSpPr>
            <a:spLocks noGrp="1"/>
          </p:cNvSpPr>
          <p:nvPr>
            <p:ph idx="1"/>
          </p:nvPr>
        </p:nvSpPr>
        <p:spPr>
          <a:xfrm>
            <a:off x="228600" y="1066798"/>
            <a:ext cx="8534400" cy="5562601"/>
          </a:xfrm>
        </p:spPr>
        <p:txBody>
          <a:bodyPr>
            <a:noAutofit/>
          </a:bodyPr>
          <a:lstStyle/>
          <a:p>
            <a:pPr marL="0" lvl="0" indent="0" algn="just">
              <a:spcAft>
                <a:spcPts val="800"/>
              </a:spcAft>
              <a:buNone/>
            </a:pPr>
            <a:r>
              <a:rPr lang="en-GB" sz="2300" b="1" cap="none"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d)Absurdly strong environmental sustainability</a:t>
            </a:r>
            <a:r>
              <a:rPr lang="en-GB" sz="2300" cap="none" dirty="0">
                <a:latin typeface="Book Antiqua" panose="02040602050305030304" pitchFamily="18" charset="0"/>
                <a:ea typeface="Calibri" panose="020F0502020204030204" pitchFamily="34" charset="0"/>
                <a:cs typeface="Times New Roman" panose="02020603050405020304" pitchFamily="18" charset="0"/>
              </a:rPr>
              <a:t>- provides for no depleting. </a:t>
            </a:r>
          </a:p>
          <a:p>
            <a:pPr algn="just">
              <a:spcAft>
                <a:spcPts val="800"/>
              </a:spcAft>
            </a:pPr>
            <a:r>
              <a:rPr lang="en-GB" sz="2300" cap="none" dirty="0">
                <a:latin typeface="Book Antiqua" panose="02040602050305030304" pitchFamily="18" charset="0"/>
                <a:ea typeface="Calibri" panose="020F0502020204030204" pitchFamily="34" charset="0"/>
                <a:cs typeface="Times New Roman" panose="02020603050405020304" pitchFamily="18" charset="0"/>
              </a:rPr>
              <a:t>Non-renewable resources-absurdly-should not be used at all.</a:t>
            </a:r>
          </a:p>
          <a:p>
            <a:pPr algn="just">
              <a:spcAft>
                <a:spcPts val="800"/>
              </a:spcAft>
            </a:pPr>
            <a:r>
              <a:rPr lang="en-GB" sz="2300" cap="none" dirty="0">
                <a:latin typeface="Book Antiqua" panose="02040602050305030304" pitchFamily="18" charset="0"/>
                <a:ea typeface="Calibri" panose="020F0502020204030204" pitchFamily="34" charset="0"/>
                <a:cs typeface="Times New Roman" panose="02020603050405020304" pitchFamily="18" charset="0"/>
              </a:rPr>
              <a:t>Renewables, only net annual growth increments could be harvested in the form of the over-mature portion of the stock. </a:t>
            </a:r>
          </a:p>
          <a:p>
            <a:pPr algn="just">
              <a:spcAft>
                <a:spcPts val="800"/>
              </a:spcAft>
              <a:buFontTx/>
              <a:buChar char="-"/>
            </a:pPr>
            <a:r>
              <a:rPr lang="en-GB" sz="2300" cap="none" dirty="0">
                <a:latin typeface="Book Antiqua" panose="02040602050305030304" pitchFamily="18" charset="0"/>
                <a:ea typeface="Calibri" panose="020F0502020204030204" pitchFamily="34" charset="0"/>
                <a:cs typeface="Times New Roman" panose="02020603050405020304" pitchFamily="18" charset="0"/>
              </a:rPr>
              <a:t>To achieve ES countries can:  concentrate on controlling pollution, ensure  harvesting rates of renewable resources are below the regeneration rate, reduce their per capita consumption</a:t>
            </a:r>
          </a:p>
          <a:p>
            <a:pPr marL="0" indent="0" algn="just">
              <a:spcAft>
                <a:spcPts val="800"/>
              </a:spcAft>
              <a:buNone/>
            </a:pPr>
            <a:r>
              <a:rPr lang="en-GB" sz="2300" cap="none" dirty="0">
                <a:latin typeface="Book Antiqua" panose="02040602050305030304" pitchFamily="18" charset="0"/>
                <a:ea typeface="Calibri" panose="020F0502020204030204" pitchFamily="34" charset="0"/>
                <a:cs typeface="Times-Roman"/>
              </a:rPr>
              <a:t>There are thresholds to the degree to which</a:t>
            </a:r>
            <a:r>
              <a:rPr lang="en-GB" sz="2300" cap="none" dirty="0">
                <a:latin typeface="Book Antiqua" panose="02040602050305030304" pitchFamily="18" charset="0"/>
                <a:ea typeface="Calibri" panose="020F0502020204030204" pitchFamily="34" charset="0"/>
                <a:cs typeface="Times New Roman" panose="02020603050405020304" pitchFamily="18" charset="0"/>
              </a:rPr>
              <a:t> </a:t>
            </a:r>
            <a:r>
              <a:rPr lang="en-GB" sz="2300" cap="none" dirty="0">
                <a:latin typeface="Book Antiqua" panose="02040602050305030304" pitchFamily="18" charset="0"/>
                <a:ea typeface="Calibri" panose="020F0502020204030204" pitchFamily="34" charset="0"/>
                <a:cs typeface="Times-Roman"/>
              </a:rPr>
              <a:t>natural capital can </a:t>
            </a:r>
            <a:r>
              <a:rPr lang="en-GB" sz="2300" cap="none" dirty="0">
                <a:latin typeface="Book Antiqua" panose="02040602050305030304" pitchFamily="18" charset="0"/>
                <a:ea typeface="Calibri" panose="020F0502020204030204" pitchFamily="34" charset="0"/>
                <a:cs typeface="Helvetica" panose="020B0604020202020204" pitchFamily="34" charset="0"/>
              </a:rPr>
              <a:t>be </a:t>
            </a:r>
            <a:r>
              <a:rPr lang="en-GB" sz="2300" cap="none" dirty="0">
                <a:latin typeface="Book Antiqua" panose="02040602050305030304" pitchFamily="18" charset="0"/>
                <a:ea typeface="Calibri" panose="020F0502020204030204" pitchFamily="34" charset="0"/>
                <a:cs typeface="Times-Roman"/>
              </a:rPr>
              <a:t>converted into man-made capital. </a:t>
            </a:r>
          </a:p>
          <a:p>
            <a:pPr algn="just">
              <a:spcAft>
                <a:spcPts val="800"/>
              </a:spcAft>
            </a:pPr>
            <a:r>
              <a:rPr lang="en-GB" sz="2300" cap="none" dirty="0">
                <a:latin typeface="Book Antiqua" panose="02040602050305030304" pitchFamily="18" charset="0"/>
                <a:ea typeface="Calibri" panose="020F0502020204030204" pitchFamily="34" charset="0"/>
                <a:cs typeface="Times-Roman"/>
              </a:rPr>
              <a:t>It is this threshold that defines environmental sustainability.</a:t>
            </a:r>
            <a:endParaRPr lang="en-GB" sz="2300" cap="none"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Aft>
                <a:spcPts val="800"/>
              </a:spcAft>
            </a:pPr>
            <a:endParaRPr lang="en-US" sz="2300" cap="none" dirty="0"/>
          </a:p>
        </p:txBody>
      </p:sp>
      <p:sp>
        <p:nvSpPr>
          <p:cNvPr id="4" name="Slide Number Placeholder 3">
            <a:extLst>
              <a:ext uri="{FF2B5EF4-FFF2-40B4-BE49-F238E27FC236}">
                <a16:creationId xmlns:a16="http://schemas.microsoft.com/office/drawing/2014/main" id="{9DBD19D8-D45C-4036-B6A8-21A4A09C104C}"/>
              </a:ext>
            </a:extLst>
          </p:cNvPr>
          <p:cNvSpPr>
            <a:spLocks noGrp="1"/>
          </p:cNvSpPr>
          <p:nvPr>
            <p:ph type="sldNum" sz="quarter" idx="12"/>
          </p:nvPr>
        </p:nvSpPr>
        <p:spPr/>
        <p:txBody>
          <a:bodyPr/>
          <a:lstStyle/>
          <a:p>
            <a:fld id="{862F85AE-73EF-4332-8FE2-2336F92F0557}" type="slidenum">
              <a:rPr lang="en-GB" smtClean="0"/>
              <a:t>11</a:t>
            </a:fld>
            <a:endParaRPr lang="en-GB"/>
          </a:p>
        </p:txBody>
      </p:sp>
    </p:spTree>
    <p:extLst>
      <p:ext uri="{BB962C8B-B14F-4D97-AF65-F5344CB8AC3E}">
        <p14:creationId xmlns:p14="http://schemas.microsoft.com/office/powerpoint/2010/main" val="2486848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A48DDE4-97C7-4A8C-86A4-A558737F21AB}"/>
              </a:ext>
            </a:extLst>
          </p:cNvPr>
          <p:cNvSpPr>
            <a:spLocks noGrp="1"/>
          </p:cNvSpPr>
          <p:nvPr>
            <p:ph type="ctrTitle"/>
          </p:nvPr>
        </p:nvSpPr>
        <p:spPr>
          <a:xfrm>
            <a:off x="762000" y="457200"/>
            <a:ext cx="7696670" cy="1524000"/>
          </a:xfrm>
        </p:spPr>
        <p:txBody>
          <a:bodyPr>
            <a:noAutofit/>
          </a:bodyPr>
          <a:lstStyle/>
          <a:p>
            <a:pPr algn="l">
              <a:lnSpc>
                <a:spcPct val="100000"/>
              </a:lnSpc>
              <a:spcAft>
                <a:spcPts val="800"/>
              </a:spcAft>
            </a:pPr>
            <a:r>
              <a:rPr lang="en-GB" sz="2800" b="1" cap="none" dirty="0">
                <a:latin typeface="Book Antiqua" panose="02040602050305030304" pitchFamily="18" charset="0"/>
                <a:ea typeface="Calibri" panose="020F0502020204030204" pitchFamily="34" charset="0"/>
                <a:cs typeface="Times New Roman" panose="02020603050405020304" pitchFamily="18" charset="0"/>
              </a:rPr>
              <a:t>Impacts of Oil and Gas exploration activities on ES and the associated human rights in the Albertine region in Uganda</a:t>
            </a:r>
            <a:endParaRPr lang="en-GB" sz="2800" cap="none"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Subtitle 5">
            <a:extLst>
              <a:ext uri="{FF2B5EF4-FFF2-40B4-BE49-F238E27FC236}">
                <a16:creationId xmlns:a16="http://schemas.microsoft.com/office/drawing/2014/main" id="{02129CDD-8F5C-43DA-B236-E18DC5F4585B}"/>
              </a:ext>
            </a:extLst>
          </p:cNvPr>
          <p:cNvSpPr>
            <a:spLocks noGrp="1"/>
          </p:cNvSpPr>
          <p:nvPr>
            <p:ph type="subTitle" idx="1"/>
          </p:nvPr>
        </p:nvSpPr>
        <p:spPr>
          <a:xfrm>
            <a:off x="685330" y="2278741"/>
            <a:ext cx="7773340" cy="3969659"/>
          </a:xfrm>
        </p:spPr>
        <p:txBody>
          <a:bodyPr>
            <a:normAutofit fontScale="92500" lnSpcReduction="10000"/>
          </a:bodyPr>
          <a:lstStyle/>
          <a:p>
            <a:pPr algn="just">
              <a:lnSpc>
                <a:spcPct val="110000"/>
              </a:lnSpc>
            </a:pPr>
            <a:r>
              <a:rPr lang="en-GB" sz="2900" cap="none" dirty="0">
                <a:solidFill>
                  <a:schemeClr val="tx1"/>
                </a:solidFill>
                <a:latin typeface="Book Antiqua" panose="02040602050305030304" pitchFamily="18" charset="0"/>
                <a:ea typeface="Calibri" panose="020F0502020204030204" pitchFamily="34" charset="0"/>
                <a:cs typeface="Times New Roman" panose="02020603050405020304" pitchFamily="18" charset="0"/>
              </a:rPr>
              <a:t>Focus is  impacts identified in </a:t>
            </a:r>
            <a:r>
              <a:rPr lang="en-GB" sz="2900" cap="none" dirty="0" err="1">
                <a:solidFill>
                  <a:schemeClr val="tx1"/>
                </a:solidFill>
                <a:latin typeface="Book Antiqua" panose="02040602050305030304" pitchFamily="18" charset="0"/>
                <a:ea typeface="Calibri" panose="020F0502020204030204" pitchFamily="34" charset="0"/>
                <a:cs typeface="Times New Roman" panose="02020603050405020304" pitchFamily="18" charset="0"/>
              </a:rPr>
              <a:t>Byakagaba</a:t>
            </a:r>
            <a:r>
              <a:rPr lang="en-GB" sz="2900" cap="none" dirty="0">
                <a:solidFill>
                  <a:schemeClr val="tx1"/>
                </a:solidFill>
                <a:latin typeface="Book Antiqua" panose="02040602050305030304" pitchFamily="18" charset="0"/>
                <a:ea typeface="Calibri" panose="020F0502020204030204" pitchFamily="34" charset="0"/>
                <a:cs typeface="Times New Roman" panose="02020603050405020304" pitchFamily="18" charset="0"/>
              </a:rPr>
              <a:t> et al. (2019) </a:t>
            </a:r>
          </a:p>
          <a:p>
            <a:pPr marL="342900" lvl="0" indent="-342900" algn="just">
              <a:lnSpc>
                <a:spcPct val="110000"/>
              </a:lnSpc>
              <a:spcAft>
                <a:spcPts val="0"/>
              </a:spcAft>
              <a:buFont typeface="Symbol" panose="05050102010706020507" pitchFamily="18" charset="2"/>
              <a:buChar char=""/>
            </a:pPr>
            <a:r>
              <a:rPr lang="en-GB" sz="2900" cap="none" dirty="0">
                <a:solidFill>
                  <a:srgbClr val="000000"/>
                </a:solidFill>
                <a:latin typeface="Book Antiqua" panose="02040602050305030304" pitchFamily="18" charset="0"/>
                <a:ea typeface="Calibri" panose="020F0502020204030204" pitchFamily="34" charset="0"/>
                <a:cs typeface="Times New Roman" panose="02020603050405020304" pitchFamily="18" charset="0"/>
              </a:rPr>
              <a:t>Air pollution due to dust and fumes from vehicles/machinery used in exploration </a:t>
            </a:r>
            <a:endParaRPr lang="en-GB" sz="2900" cap="none" dirty="0">
              <a:solidFill>
                <a:srgbClr val="000000"/>
              </a:solidFill>
              <a:latin typeface="Sabon LT Std"/>
              <a:ea typeface="Calibri" panose="020F0502020204030204" pitchFamily="34" charset="0"/>
              <a:cs typeface="Sabon LT Std"/>
            </a:endParaRPr>
          </a:p>
          <a:p>
            <a:pPr marL="342900" lvl="0" indent="-342900" algn="just">
              <a:lnSpc>
                <a:spcPct val="110000"/>
              </a:lnSpc>
              <a:spcAft>
                <a:spcPts val="0"/>
              </a:spcAft>
              <a:buFont typeface="Symbol" panose="05050102010706020507" pitchFamily="18" charset="2"/>
              <a:buChar char=""/>
            </a:pPr>
            <a:r>
              <a:rPr lang="en-GB" sz="2900" cap="none" dirty="0">
                <a:solidFill>
                  <a:srgbClr val="000000"/>
                </a:solidFill>
                <a:latin typeface="Book Antiqua" panose="02040602050305030304" pitchFamily="18" charset="0"/>
                <a:ea typeface="Calibri" panose="020F0502020204030204" pitchFamily="34" charset="0"/>
                <a:cs typeface="Times New Roman" panose="02020603050405020304" pitchFamily="18" charset="0"/>
              </a:rPr>
              <a:t>Soil erosion due to clearing of vegetation during road/camp/pad construction </a:t>
            </a:r>
            <a:endParaRPr lang="en-GB" sz="2900" cap="none" dirty="0">
              <a:solidFill>
                <a:srgbClr val="000000"/>
              </a:solidFill>
              <a:latin typeface="Sabon LT Std"/>
              <a:ea typeface="Calibri" panose="020F0502020204030204" pitchFamily="34" charset="0"/>
              <a:cs typeface="Sabon LT Std"/>
            </a:endParaRPr>
          </a:p>
          <a:p>
            <a:pPr marL="342900" lvl="0" indent="-342900" algn="just">
              <a:lnSpc>
                <a:spcPct val="110000"/>
              </a:lnSpc>
              <a:spcAft>
                <a:spcPts val="0"/>
              </a:spcAft>
              <a:buFont typeface="Symbol" panose="05050102010706020507" pitchFamily="18" charset="2"/>
              <a:buChar char=""/>
            </a:pPr>
            <a:r>
              <a:rPr lang="en-GB" sz="2900" cap="none" dirty="0">
                <a:solidFill>
                  <a:srgbClr val="000000"/>
                </a:solidFill>
                <a:latin typeface="Book Antiqua" panose="02040602050305030304" pitchFamily="18" charset="0"/>
                <a:ea typeface="Calibri" panose="020F0502020204030204" pitchFamily="34" charset="0"/>
                <a:cs typeface="Times New Roman" panose="02020603050405020304" pitchFamily="18" charset="0"/>
              </a:rPr>
              <a:t>Noise pollution due to blasting of rocks during exploration </a:t>
            </a:r>
          </a:p>
          <a:p>
            <a:pPr algn="l"/>
            <a:endParaRPr lang="en-US" sz="2000" cap="none" dirty="0">
              <a:solidFill>
                <a:schemeClr val="tx1"/>
              </a:solidFill>
            </a:endParaRPr>
          </a:p>
        </p:txBody>
      </p:sp>
      <p:sp>
        <p:nvSpPr>
          <p:cNvPr id="4" name="Slide Number Placeholder 3">
            <a:extLst>
              <a:ext uri="{FF2B5EF4-FFF2-40B4-BE49-F238E27FC236}">
                <a16:creationId xmlns:a16="http://schemas.microsoft.com/office/drawing/2014/main" id="{212D0AD1-DDD7-4A39-A396-4FF66B1531F7}"/>
              </a:ext>
            </a:extLst>
          </p:cNvPr>
          <p:cNvSpPr>
            <a:spLocks noGrp="1"/>
          </p:cNvSpPr>
          <p:nvPr>
            <p:ph type="sldNum" sz="quarter" idx="12"/>
          </p:nvPr>
        </p:nvSpPr>
        <p:spPr/>
        <p:txBody>
          <a:bodyPr/>
          <a:lstStyle/>
          <a:p>
            <a:pPr>
              <a:defRPr/>
            </a:pPr>
            <a:fld id="{9FBB86DD-B0EB-42B6-BA85-74D3CB2BD621}" type="slidenum">
              <a:rPr lang="en-US" smtClean="0"/>
              <a:pPr>
                <a:defRPr/>
              </a:pPr>
              <a:t>12</a:t>
            </a:fld>
            <a:endParaRPr lang="en-US" dirty="0"/>
          </a:p>
        </p:txBody>
      </p:sp>
    </p:spTree>
    <p:extLst>
      <p:ext uri="{BB962C8B-B14F-4D97-AF65-F5344CB8AC3E}">
        <p14:creationId xmlns:p14="http://schemas.microsoft.com/office/powerpoint/2010/main" val="2384204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4442C-12B5-4AEA-8F59-759A0CC9AD56}"/>
              </a:ext>
            </a:extLst>
          </p:cNvPr>
          <p:cNvSpPr>
            <a:spLocks noGrp="1"/>
          </p:cNvSpPr>
          <p:nvPr>
            <p:ph type="title"/>
          </p:nvPr>
        </p:nvSpPr>
        <p:spPr>
          <a:xfrm>
            <a:off x="875596" y="152400"/>
            <a:ext cx="7773338" cy="1596177"/>
          </a:xfrm>
        </p:spPr>
        <p:txBody>
          <a:bodyPr>
            <a:normAutofit/>
          </a:bodyPr>
          <a:lstStyle/>
          <a:p>
            <a:r>
              <a:rPr lang="en-GB" sz="2800" b="1" cap="none" dirty="0">
                <a:solidFill>
                  <a:prstClr val="black"/>
                </a:solidFill>
                <a:latin typeface="Book Antiqua" panose="02040602050305030304" pitchFamily="18" charset="0"/>
                <a:ea typeface="Calibri" panose="020F0502020204030204" pitchFamily="34" charset="0"/>
                <a:cs typeface="Times New Roman" panose="02020603050405020304" pitchFamily="18" charset="0"/>
              </a:rPr>
              <a:t>Impacts of Oil and Gas exploration activities on ES and the associated human rights in the Albertine region in Uganda</a:t>
            </a:r>
            <a:endParaRPr lang="en-US" b="1" dirty="0">
              <a:solidFill>
                <a:srgbClr val="FF0000"/>
              </a:solidFill>
            </a:endParaRPr>
          </a:p>
        </p:txBody>
      </p:sp>
      <p:sp>
        <p:nvSpPr>
          <p:cNvPr id="3" name="Content Placeholder 2">
            <a:extLst>
              <a:ext uri="{FF2B5EF4-FFF2-40B4-BE49-F238E27FC236}">
                <a16:creationId xmlns:a16="http://schemas.microsoft.com/office/drawing/2014/main" id="{2705E4D0-D715-4DE7-9A39-AB8460B0740F}"/>
              </a:ext>
            </a:extLst>
          </p:cNvPr>
          <p:cNvSpPr>
            <a:spLocks noGrp="1"/>
          </p:cNvSpPr>
          <p:nvPr>
            <p:ph sz="quarter" idx="13"/>
          </p:nvPr>
        </p:nvSpPr>
        <p:spPr>
          <a:xfrm>
            <a:off x="304800" y="1981199"/>
            <a:ext cx="8534400" cy="4572001"/>
          </a:xfrm>
        </p:spPr>
        <p:txBody>
          <a:bodyPr>
            <a:normAutofit/>
          </a:bodyPr>
          <a:lstStyle/>
          <a:p>
            <a:pPr marL="0" indent="0">
              <a:lnSpc>
                <a:spcPct val="100000"/>
              </a:lnSpc>
              <a:spcBef>
                <a:spcPts val="0"/>
              </a:spcBef>
              <a:buNone/>
            </a:pPr>
            <a:endParaRPr lang="en-US" sz="3600" cap="none" dirty="0"/>
          </a:p>
          <a:p>
            <a:pPr marL="342900" lvl="0" indent="-342900" algn="just">
              <a:lnSpc>
                <a:spcPct val="100000"/>
              </a:lnSpc>
              <a:buClr>
                <a:prstClr val="black"/>
              </a:buClr>
              <a:buFont typeface="Symbol" panose="05050102010706020507" pitchFamily="18" charset="2"/>
              <a:buChar char=""/>
            </a:pPr>
            <a:r>
              <a:rPr lang="en-GB" sz="2400" cap="none" dirty="0">
                <a:solidFill>
                  <a:srgbClr val="000000"/>
                </a:solidFill>
                <a:latin typeface="Book Antiqua" panose="02040602050305030304" pitchFamily="18" charset="0"/>
                <a:ea typeface="Calibri" panose="020F0502020204030204" pitchFamily="34" charset="0"/>
                <a:cs typeface="Times New Roman" panose="02020603050405020304" pitchFamily="18" charset="0"/>
              </a:rPr>
              <a:t>Rangeland loss due to infrastructure development </a:t>
            </a:r>
            <a:endParaRPr lang="en-GB" sz="2400" cap="none" dirty="0">
              <a:solidFill>
                <a:srgbClr val="000000"/>
              </a:solidFill>
              <a:latin typeface="Sabon LT Std"/>
              <a:ea typeface="Calibri" panose="020F0502020204030204" pitchFamily="34" charset="0"/>
              <a:cs typeface="Sabon LT Std"/>
            </a:endParaRPr>
          </a:p>
          <a:p>
            <a:pPr marL="342900" lvl="0" indent="-342900" algn="just">
              <a:lnSpc>
                <a:spcPct val="100000"/>
              </a:lnSpc>
              <a:buClr>
                <a:prstClr val="black"/>
              </a:buClr>
              <a:buFont typeface="Symbol" panose="05050102010706020507" pitchFamily="18" charset="2"/>
              <a:buChar char=""/>
            </a:pPr>
            <a:r>
              <a:rPr lang="en-GB" sz="2400" cap="none" dirty="0">
                <a:solidFill>
                  <a:srgbClr val="000000"/>
                </a:solidFill>
                <a:latin typeface="Book Antiqua" panose="02040602050305030304" pitchFamily="18" charset="0"/>
                <a:ea typeface="Calibri" panose="020F0502020204030204" pitchFamily="34" charset="0"/>
                <a:cs typeface="Times New Roman" panose="02020603050405020304" pitchFamily="18" charset="0"/>
              </a:rPr>
              <a:t>Wetland loss due to infrastructure development and settlements </a:t>
            </a:r>
            <a:endParaRPr lang="en-GB" sz="2400" cap="none" dirty="0">
              <a:solidFill>
                <a:srgbClr val="000000"/>
              </a:solidFill>
              <a:latin typeface="Sabon LT Std"/>
              <a:ea typeface="Calibri" panose="020F0502020204030204" pitchFamily="34" charset="0"/>
              <a:cs typeface="Sabon LT Std"/>
            </a:endParaRPr>
          </a:p>
          <a:p>
            <a:pPr marL="342900" lvl="0" indent="-342900" algn="just">
              <a:lnSpc>
                <a:spcPct val="100000"/>
              </a:lnSpc>
              <a:buClr>
                <a:prstClr val="black"/>
              </a:buClr>
              <a:buFont typeface="Symbol" panose="05050102010706020507" pitchFamily="18" charset="2"/>
              <a:buChar char=""/>
            </a:pPr>
            <a:r>
              <a:rPr lang="en-GB" sz="2400" cap="none" dirty="0">
                <a:solidFill>
                  <a:srgbClr val="000000"/>
                </a:solidFill>
                <a:latin typeface="Book Antiqua" panose="02040602050305030304" pitchFamily="18" charset="0"/>
                <a:ea typeface="Calibri" panose="020F0502020204030204" pitchFamily="34" charset="0"/>
                <a:cs typeface="Times New Roman" panose="02020603050405020304" pitchFamily="18" charset="0"/>
              </a:rPr>
              <a:t>Forest loss due to infrastructure development and settlements </a:t>
            </a:r>
            <a:endParaRPr lang="en-GB" sz="2400" cap="none" dirty="0">
              <a:solidFill>
                <a:srgbClr val="000000"/>
              </a:solidFill>
              <a:latin typeface="Sabon LT Std"/>
              <a:ea typeface="Calibri" panose="020F0502020204030204" pitchFamily="34" charset="0"/>
              <a:cs typeface="Sabon LT Std"/>
            </a:endParaRPr>
          </a:p>
          <a:p>
            <a:pPr marL="342900" lvl="0" indent="-342900" algn="just">
              <a:lnSpc>
                <a:spcPct val="100000"/>
              </a:lnSpc>
              <a:buClr>
                <a:prstClr val="black"/>
              </a:buClr>
              <a:buFont typeface="Symbol" panose="05050102010706020507" pitchFamily="18" charset="2"/>
              <a:buChar char=""/>
            </a:pPr>
            <a:r>
              <a:rPr lang="en-GB" sz="2400" cap="none" dirty="0">
                <a:solidFill>
                  <a:srgbClr val="000000"/>
                </a:solidFill>
                <a:latin typeface="Book Antiqua" panose="02040602050305030304" pitchFamily="18" charset="0"/>
                <a:ea typeface="Calibri" panose="020F0502020204030204" pitchFamily="34" charset="0"/>
                <a:cs typeface="Times New Roman" panose="02020603050405020304" pitchFamily="18" charset="0"/>
              </a:rPr>
              <a:t>Encroachment of the wildlife conservation area by pastoralists due to loss of grazing areas to oil  and gas exploration</a:t>
            </a:r>
            <a:endParaRPr lang="en-GB" sz="2400" cap="none" dirty="0">
              <a:solidFill>
                <a:srgbClr val="000000"/>
              </a:solidFill>
              <a:latin typeface="Sabon LT Std"/>
              <a:ea typeface="Calibri" panose="020F0502020204030204" pitchFamily="34" charset="0"/>
              <a:cs typeface="Sabon LT Std"/>
            </a:endParaRPr>
          </a:p>
          <a:p>
            <a:pPr>
              <a:lnSpc>
                <a:spcPct val="100000"/>
              </a:lnSpc>
            </a:pPr>
            <a:endParaRPr lang="en-US" sz="2400" cap="none" dirty="0"/>
          </a:p>
        </p:txBody>
      </p:sp>
      <p:sp>
        <p:nvSpPr>
          <p:cNvPr id="4" name="Slide Number Placeholder 3">
            <a:extLst>
              <a:ext uri="{FF2B5EF4-FFF2-40B4-BE49-F238E27FC236}">
                <a16:creationId xmlns:a16="http://schemas.microsoft.com/office/drawing/2014/main" id="{6D1AB271-E9FE-4A82-A854-607809393934}"/>
              </a:ext>
            </a:extLst>
          </p:cNvPr>
          <p:cNvSpPr>
            <a:spLocks noGrp="1"/>
          </p:cNvSpPr>
          <p:nvPr>
            <p:ph type="sldNum" sz="quarter" idx="12"/>
          </p:nvPr>
        </p:nvSpPr>
        <p:spPr/>
        <p:txBody>
          <a:bodyPr/>
          <a:lstStyle/>
          <a:p>
            <a:pPr>
              <a:defRPr/>
            </a:pPr>
            <a:fld id="{9FBB86DD-B0EB-42B6-BA85-74D3CB2BD621}" type="slidenum">
              <a:rPr lang="en-US" smtClean="0"/>
              <a:pPr>
                <a:defRPr/>
              </a:pPr>
              <a:t>13</a:t>
            </a:fld>
            <a:endParaRPr lang="en-US" dirty="0"/>
          </a:p>
        </p:txBody>
      </p:sp>
    </p:spTree>
    <p:extLst>
      <p:ext uri="{BB962C8B-B14F-4D97-AF65-F5344CB8AC3E}">
        <p14:creationId xmlns:p14="http://schemas.microsoft.com/office/powerpoint/2010/main" val="2446002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lnSpc>
                <a:spcPct val="150000"/>
              </a:lnSpc>
              <a:spcAft>
                <a:spcPts val="0"/>
              </a:spcAft>
            </a:pPr>
            <a:br>
              <a:rPr lang="en-GB" b="1" dirty="0">
                <a:solidFill>
                  <a:srgbClr val="000000"/>
                </a:solidFill>
                <a:latin typeface="Book Antiqua" panose="02040602050305030304" pitchFamily="18" charset="0"/>
                <a:ea typeface="Calibri" panose="020F0502020204030204" pitchFamily="34" charset="0"/>
                <a:cs typeface="Times New Roman" panose="02020603050405020304" pitchFamily="18" charset="0"/>
              </a:rPr>
            </a:br>
            <a:r>
              <a:rPr lang="en-GB" sz="2700" b="1" dirty="0">
                <a:solidFill>
                  <a:srgbClr val="000000"/>
                </a:solidFill>
                <a:latin typeface="Book Antiqua" panose="02040602050305030304" pitchFamily="18" charset="0"/>
                <a:ea typeface="Calibri" panose="020F0502020204030204" pitchFamily="34" charset="0"/>
                <a:cs typeface="Times New Roman" panose="02020603050405020304" pitchFamily="18" charset="0"/>
              </a:rPr>
              <a:t>Human rights that can be asserted </a:t>
            </a:r>
            <a:br>
              <a:rPr lang="en-GB" dirty="0">
                <a:solidFill>
                  <a:srgbClr val="000000"/>
                </a:solidFill>
                <a:latin typeface="Sabon LT Std"/>
                <a:ea typeface="Calibri" panose="020F0502020204030204" pitchFamily="34" charset="0"/>
                <a:cs typeface="Sabon LT Std"/>
              </a:rPr>
            </a:br>
            <a:endParaRPr lang="en-GB" dirty="0"/>
          </a:p>
        </p:txBody>
      </p:sp>
      <p:sp>
        <p:nvSpPr>
          <p:cNvPr id="3" name="Content Placeholder 2"/>
          <p:cNvSpPr>
            <a:spLocks noGrp="1"/>
          </p:cNvSpPr>
          <p:nvPr>
            <p:ph sz="quarter" idx="13"/>
          </p:nvPr>
        </p:nvSpPr>
        <p:spPr>
          <a:xfrm>
            <a:off x="685330" y="2367093"/>
            <a:ext cx="7772870" cy="4338507"/>
          </a:xfrm>
        </p:spPr>
        <p:txBody>
          <a:bodyPr>
            <a:noAutofit/>
          </a:bodyPr>
          <a:lstStyle/>
          <a:p>
            <a:pPr algn="just">
              <a:lnSpc>
                <a:spcPct val="100000"/>
              </a:lnSpc>
            </a:pPr>
            <a:r>
              <a:rPr lang="en-GB" sz="2400" cap="none" dirty="0">
                <a:latin typeface="Book Antiqua" panose="02040602050305030304" pitchFamily="18" charset="0"/>
                <a:ea typeface="Calibri" panose="020F0502020204030204" pitchFamily="34" charset="0"/>
                <a:cs typeface="Times New Roman" panose="02020603050405020304" pitchFamily="18" charset="0"/>
              </a:rPr>
              <a:t>Legal standing or locus standi (a plaintiff must have a sufficient or personal stake in the outcome of a case, traceable to the defendant) is not a problem. </a:t>
            </a:r>
          </a:p>
          <a:p>
            <a:pPr algn="just">
              <a:lnSpc>
                <a:spcPct val="100000"/>
              </a:lnSpc>
            </a:pPr>
            <a:r>
              <a:rPr lang="en-GB" sz="2400" cap="none" dirty="0">
                <a:latin typeface="Book Antiqua" panose="02040602050305030304" pitchFamily="18" charset="0"/>
                <a:ea typeface="Calibri" panose="020F0502020204030204" pitchFamily="34" charset="0"/>
                <a:cs typeface="Times New Roman" panose="02020603050405020304" pitchFamily="18" charset="0"/>
              </a:rPr>
              <a:t>Article 50 (2) of the constitution states that “</a:t>
            </a:r>
            <a:r>
              <a:rPr lang="en-GB" sz="2400" cap="none" dirty="0">
                <a:latin typeface="Book Antiqua" panose="02040602050305030304" pitchFamily="18" charset="0"/>
                <a:ea typeface="Times New Roman" panose="02020603050405020304" pitchFamily="18" charset="0"/>
                <a:cs typeface="Times New Roman" panose="02020603050405020304" pitchFamily="18" charset="0"/>
              </a:rPr>
              <a:t>any person or organisation may bring an action against the violation of another person’s or  group’s human rights”. </a:t>
            </a:r>
          </a:p>
          <a:p>
            <a:pPr algn="just">
              <a:lnSpc>
                <a:spcPct val="100000"/>
              </a:lnSpc>
              <a:spcAft>
                <a:spcPts val="0"/>
              </a:spcAft>
            </a:pPr>
            <a:r>
              <a:rPr lang="en-GB" sz="2400" cap="none" dirty="0">
                <a:latin typeface="Book Antiqua" panose="02040602050305030304" pitchFamily="18" charset="0"/>
                <a:ea typeface="Times New Roman" panose="02020603050405020304" pitchFamily="18" charset="0"/>
                <a:cs typeface="Times New Roman" panose="02020603050405020304" pitchFamily="18" charset="0"/>
              </a:rPr>
              <a:t>This implies that any individual or organization is allowed by law to protect the rights of another even though that individual is not suffering the injury complained of. </a:t>
            </a:r>
            <a:endParaRPr lang="en-GB" sz="2400" cap="none" dirty="0">
              <a:latin typeface="Calibri" panose="020F0502020204030204" pitchFamily="34" charset="0"/>
              <a:ea typeface="Calibri" panose="020F0502020204030204" pitchFamily="34" charset="0"/>
              <a:cs typeface="Times New Roman" panose="02020603050405020304" pitchFamily="18" charset="0"/>
            </a:endParaRPr>
          </a:p>
          <a:p>
            <a:endParaRPr lang="en-GB" cap="none" dirty="0"/>
          </a:p>
        </p:txBody>
      </p:sp>
      <p:sp>
        <p:nvSpPr>
          <p:cNvPr id="4" name="Slide Number Placeholder 3"/>
          <p:cNvSpPr>
            <a:spLocks noGrp="1"/>
          </p:cNvSpPr>
          <p:nvPr>
            <p:ph type="sldNum" sz="quarter" idx="12"/>
          </p:nvPr>
        </p:nvSpPr>
        <p:spPr/>
        <p:txBody>
          <a:bodyPr/>
          <a:lstStyle/>
          <a:p>
            <a:pPr>
              <a:defRPr/>
            </a:pPr>
            <a:fld id="{9FBB86DD-B0EB-42B6-BA85-74D3CB2BD621}" type="slidenum">
              <a:rPr lang="en-US" smtClean="0"/>
              <a:pPr>
                <a:defRPr/>
              </a:pPr>
              <a:t>14</a:t>
            </a:fld>
            <a:endParaRPr lang="en-US" dirty="0"/>
          </a:p>
        </p:txBody>
      </p:sp>
    </p:spTree>
    <p:extLst>
      <p:ext uri="{BB962C8B-B14F-4D97-AF65-F5344CB8AC3E}">
        <p14:creationId xmlns:p14="http://schemas.microsoft.com/office/powerpoint/2010/main" val="2127127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lnSpc>
                <a:spcPct val="150000"/>
              </a:lnSpc>
              <a:spcAft>
                <a:spcPts val="0"/>
              </a:spcAft>
            </a:pPr>
            <a:br>
              <a:rPr lang="en-GB" sz="2700" b="1" dirty="0">
                <a:solidFill>
                  <a:srgbClr val="000000"/>
                </a:solidFill>
                <a:latin typeface="Book Antiqua" panose="02040602050305030304" pitchFamily="18" charset="0"/>
                <a:ea typeface="Calibri" panose="020F0502020204030204" pitchFamily="34" charset="0"/>
                <a:cs typeface="Times New Roman" panose="02020603050405020304" pitchFamily="18" charset="0"/>
              </a:rPr>
            </a:br>
            <a:r>
              <a:rPr lang="en-GB" sz="2700" b="1" dirty="0">
                <a:solidFill>
                  <a:srgbClr val="000000"/>
                </a:solidFill>
                <a:latin typeface="Book Antiqua" panose="02040602050305030304" pitchFamily="18" charset="0"/>
                <a:ea typeface="Calibri" panose="020F0502020204030204" pitchFamily="34" charset="0"/>
                <a:cs typeface="Times New Roman" panose="02020603050405020304" pitchFamily="18" charset="0"/>
              </a:rPr>
              <a:t>Human rights that can be asserted </a:t>
            </a:r>
            <a:br>
              <a:rPr lang="en-GB" dirty="0">
                <a:solidFill>
                  <a:srgbClr val="000000"/>
                </a:solidFill>
                <a:latin typeface="Sabon LT Std"/>
                <a:ea typeface="Calibri" panose="020F0502020204030204" pitchFamily="34" charset="0"/>
                <a:cs typeface="Sabon LT Std"/>
              </a:rPr>
            </a:br>
            <a:br>
              <a:rPr lang="en-GB" b="1" dirty="0">
                <a:solidFill>
                  <a:srgbClr val="000000"/>
                </a:solidFill>
                <a:latin typeface="Book Antiqua" panose="02040602050305030304" pitchFamily="18" charset="0"/>
                <a:ea typeface="Calibri" panose="020F0502020204030204" pitchFamily="34" charset="0"/>
                <a:cs typeface="Times New Roman" panose="02020603050405020304" pitchFamily="18" charset="0"/>
              </a:rPr>
            </a:br>
            <a:endParaRPr lang="en-GB" dirty="0"/>
          </a:p>
        </p:txBody>
      </p:sp>
      <p:sp>
        <p:nvSpPr>
          <p:cNvPr id="3" name="Content Placeholder 2"/>
          <p:cNvSpPr>
            <a:spLocks noGrp="1"/>
          </p:cNvSpPr>
          <p:nvPr>
            <p:ph sz="quarter" idx="13"/>
          </p:nvPr>
        </p:nvSpPr>
        <p:spPr>
          <a:xfrm>
            <a:off x="685330" y="2367093"/>
            <a:ext cx="7772870" cy="4795707"/>
          </a:xfrm>
        </p:spPr>
        <p:txBody>
          <a:bodyPr>
            <a:noAutofit/>
          </a:bodyPr>
          <a:lstStyle/>
          <a:p>
            <a:pPr algn="just">
              <a:lnSpc>
                <a:spcPct val="100000"/>
              </a:lnSpc>
              <a:spcAft>
                <a:spcPts val="0"/>
              </a:spcAft>
            </a:pPr>
            <a:r>
              <a:rPr lang="en-GB" cap="none" dirty="0">
                <a:latin typeface="Book Antiqua" panose="02040602050305030304" pitchFamily="18" charset="0"/>
                <a:ea typeface="Calibri" panose="020F0502020204030204" pitchFamily="34" charset="0"/>
                <a:cs typeface="Times New Roman" panose="02020603050405020304" pitchFamily="18" charset="0"/>
              </a:rPr>
              <a:t>It is possible to assert the right to a noise and air pollution free environment using the provision of a clean and healthy environment enshrined in Article 39 of Uganda's constitution.</a:t>
            </a:r>
          </a:p>
          <a:p>
            <a:pPr algn="just">
              <a:lnSpc>
                <a:spcPct val="100000"/>
              </a:lnSpc>
              <a:spcAft>
                <a:spcPts val="0"/>
              </a:spcAft>
            </a:pPr>
            <a:r>
              <a:rPr lang="en-GB" cap="none" dirty="0">
                <a:latin typeface="Book Antiqua" panose="02040602050305030304" pitchFamily="18" charset="0"/>
                <a:ea typeface="Calibri" panose="020F0502020204030204" pitchFamily="34" charset="0"/>
                <a:cs typeface="Times New Roman" panose="02020603050405020304" pitchFamily="18" charset="0"/>
              </a:rPr>
              <a:t>Protection of natural ecosystems especially wetlands and forests and protection of wildlife conservation areas can be asserted using article 237 (2) (b) which gives government to hold in trust for the people of Uganda these resources </a:t>
            </a:r>
          </a:p>
          <a:p>
            <a:pPr algn="just">
              <a:lnSpc>
                <a:spcPct val="100000"/>
              </a:lnSpc>
              <a:spcAft>
                <a:spcPts val="0"/>
              </a:spcAft>
            </a:pPr>
            <a:r>
              <a:rPr lang="en-GB" cap="none" dirty="0">
                <a:latin typeface="Book Antiqua" panose="02040602050305030304" pitchFamily="18" charset="0"/>
                <a:ea typeface="Calibri" panose="020F0502020204030204" pitchFamily="34" charset="0"/>
                <a:cs typeface="Times New Roman" panose="02020603050405020304" pitchFamily="18" charset="0"/>
              </a:rPr>
              <a:t>Sections 36, 45 and 47 of the National Environment Act provides for sustainable wetland, forest and rangeland management respectively</a:t>
            </a:r>
          </a:p>
          <a:p>
            <a:pPr algn="just">
              <a:lnSpc>
                <a:spcPct val="150000"/>
              </a:lnSpc>
              <a:spcAft>
                <a:spcPts val="0"/>
              </a:spcAft>
            </a:pPr>
            <a:endParaRPr lang="en-GB" sz="1800" cap="none" dirty="0">
              <a:latin typeface="Calibri" panose="020F0502020204030204" pitchFamily="34" charset="0"/>
              <a:ea typeface="Calibri" panose="020F0502020204030204" pitchFamily="34" charset="0"/>
              <a:cs typeface="Times New Roman" panose="02020603050405020304" pitchFamily="18" charset="0"/>
            </a:endParaRPr>
          </a:p>
          <a:p>
            <a:endParaRPr lang="en-GB" cap="none" dirty="0"/>
          </a:p>
        </p:txBody>
      </p:sp>
      <p:sp>
        <p:nvSpPr>
          <p:cNvPr id="4" name="Slide Number Placeholder 3"/>
          <p:cNvSpPr>
            <a:spLocks noGrp="1"/>
          </p:cNvSpPr>
          <p:nvPr>
            <p:ph type="sldNum" sz="quarter" idx="12"/>
          </p:nvPr>
        </p:nvSpPr>
        <p:spPr/>
        <p:txBody>
          <a:bodyPr/>
          <a:lstStyle/>
          <a:p>
            <a:pPr>
              <a:defRPr/>
            </a:pPr>
            <a:fld id="{9FBB86DD-B0EB-42B6-BA85-74D3CB2BD621}" type="slidenum">
              <a:rPr lang="en-US" smtClean="0"/>
              <a:pPr>
                <a:defRPr/>
              </a:pPr>
              <a:t>15</a:t>
            </a:fld>
            <a:endParaRPr lang="en-US" dirty="0"/>
          </a:p>
        </p:txBody>
      </p:sp>
    </p:spTree>
    <p:extLst>
      <p:ext uri="{BB962C8B-B14F-4D97-AF65-F5344CB8AC3E}">
        <p14:creationId xmlns:p14="http://schemas.microsoft.com/office/powerpoint/2010/main" val="39833263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lnSpc>
                <a:spcPct val="150000"/>
              </a:lnSpc>
              <a:spcAft>
                <a:spcPts val="0"/>
              </a:spcAft>
            </a:pPr>
            <a:r>
              <a:rPr lang="en-GB" sz="2700" b="1" dirty="0">
                <a:solidFill>
                  <a:srgbClr val="000000"/>
                </a:solidFill>
                <a:latin typeface="Book Antiqua" panose="02040602050305030304" pitchFamily="18" charset="0"/>
                <a:ea typeface="Calibri" panose="020F0502020204030204" pitchFamily="34" charset="0"/>
                <a:cs typeface="Times New Roman" panose="02020603050405020304" pitchFamily="18" charset="0"/>
              </a:rPr>
              <a:t>Human rights that can be asserted</a:t>
            </a:r>
            <a:br>
              <a:rPr lang="en-GB" b="1" dirty="0">
                <a:solidFill>
                  <a:srgbClr val="000000"/>
                </a:solidFill>
                <a:latin typeface="Book Antiqua" panose="02040602050305030304" pitchFamily="18" charset="0"/>
                <a:ea typeface="Calibri" panose="020F0502020204030204" pitchFamily="34" charset="0"/>
                <a:cs typeface="Times New Roman" panose="02020603050405020304" pitchFamily="18" charset="0"/>
              </a:rPr>
            </a:br>
            <a:endParaRPr lang="en-GB" dirty="0"/>
          </a:p>
        </p:txBody>
      </p:sp>
      <p:sp>
        <p:nvSpPr>
          <p:cNvPr id="3" name="Content Placeholder 2"/>
          <p:cNvSpPr>
            <a:spLocks noGrp="1"/>
          </p:cNvSpPr>
          <p:nvPr>
            <p:ph sz="quarter" idx="13"/>
          </p:nvPr>
        </p:nvSpPr>
        <p:spPr>
          <a:xfrm>
            <a:off x="685330" y="2367093"/>
            <a:ext cx="7772870" cy="4795707"/>
          </a:xfrm>
        </p:spPr>
        <p:txBody>
          <a:bodyPr>
            <a:noAutofit/>
          </a:bodyPr>
          <a:lstStyle/>
          <a:p>
            <a:pPr algn="just">
              <a:lnSpc>
                <a:spcPct val="100000"/>
              </a:lnSpc>
            </a:pPr>
            <a:r>
              <a:rPr lang="en-GB" cap="none" dirty="0">
                <a:latin typeface="Book Antiqua" panose="02040602050305030304" pitchFamily="18" charset="0"/>
                <a:ea typeface="Calibri" panose="020F0502020204030204" pitchFamily="34" charset="0"/>
                <a:cs typeface="Times New Roman" panose="02020603050405020304" pitchFamily="18" charset="0"/>
              </a:rPr>
              <a:t>Sections 27 and 28 provide for measures to address air and noise pollution. </a:t>
            </a:r>
          </a:p>
          <a:p>
            <a:pPr algn="just">
              <a:lnSpc>
                <a:spcPct val="100000"/>
              </a:lnSpc>
            </a:pPr>
            <a:r>
              <a:rPr lang="en-GB" cap="none" dirty="0">
                <a:latin typeface="Book Antiqua" panose="02040602050305030304" pitchFamily="18" charset="0"/>
                <a:ea typeface="Calibri" panose="020F0502020204030204" pitchFamily="34" charset="0"/>
                <a:cs typeface="Times New Roman" panose="02020603050405020304" pitchFamily="18" charset="0"/>
              </a:rPr>
              <a:t>Section 67 provides for environmental restoration orders which could address issues related to soil erosion</a:t>
            </a:r>
          </a:p>
          <a:p>
            <a:pPr algn="just">
              <a:lnSpc>
                <a:spcPct val="100000"/>
              </a:lnSpc>
            </a:pPr>
            <a:r>
              <a:rPr lang="en-GB" cap="none" dirty="0">
                <a:latin typeface="Book Antiqua" panose="02040602050305030304" pitchFamily="18" charset="0"/>
                <a:ea typeface="Calibri" panose="020F0502020204030204" pitchFamily="34" charset="0"/>
                <a:cs typeface="Times New Roman" panose="02020603050405020304" pitchFamily="18" charset="0"/>
              </a:rPr>
              <a:t>Section 44 of the Land Act provides for government </a:t>
            </a:r>
            <a:r>
              <a:rPr lang="en-GB" cap="none" dirty="0">
                <a:latin typeface="Book Antiqua" panose="02040602050305030304" pitchFamily="18" charset="0"/>
                <a:ea typeface="Times New Roman" panose="02020603050405020304" pitchFamily="18" charset="0"/>
                <a:cs typeface="Times New Roman" panose="02020603050405020304" pitchFamily="18" charset="0"/>
              </a:rPr>
              <a:t>or a local government </a:t>
            </a:r>
            <a:r>
              <a:rPr lang="en-GB" cap="none" dirty="0">
                <a:latin typeface="Book Antiqua" panose="02040602050305030304" pitchFamily="18" charset="0"/>
                <a:ea typeface="Calibri" panose="020F0502020204030204" pitchFamily="34" charset="0"/>
                <a:cs typeface="Times New Roman" panose="02020603050405020304" pitchFamily="18" charset="0"/>
              </a:rPr>
              <a:t>holding in trust </a:t>
            </a:r>
            <a:r>
              <a:rPr lang="en-GB" cap="none" dirty="0">
                <a:latin typeface="Book Antiqua" panose="02040602050305030304" pitchFamily="18" charset="0"/>
                <a:ea typeface="Times New Roman" panose="02020603050405020304" pitchFamily="18" charset="0"/>
                <a:cs typeface="Times New Roman" panose="02020603050405020304" pitchFamily="18" charset="0"/>
              </a:rPr>
              <a:t>for the people and protect natural lakes, rivers, ground water, natural ponds, natural streams, wetlands, forest reserves, national parks </a:t>
            </a:r>
          </a:p>
          <a:p>
            <a:pPr algn="just">
              <a:lnSpc>
                <a:spcPct val="100000"/>
              </a:lnSpc>
            </a:pPr>
            <a:r>
              <a:rPr lang="en-GB" cap="none" dirty="0">
                <a:latin typeface="Book Antiqua" panose="02040602050305030304" pitchFamily="18" charset="0"/>
                <a:ea typeface="Times New Roman" panose="02020603050405020304" pitchFamily="18" charset="0"/>
                <a:cs typeface="Times New Roman" panose="02020603050405020304" pitchFamily="18" charset="0"/>
              </a:rPr>
              <a:t>Possible to file a suit claiming that there was breach of public trust doctrine by responsible bodies </a:t>
            </a:r>
            <a:endParaRPr lang="en-GB" cap="none" dirty="0"/>
          </a:p>
        </p:txBody>
      </p:sp>
      <p:sp>
        <p:nvSpPr>
          <p:cNvPr id="4" name="Slide Number Placeholder 3"/>
          <p:cNvSpPr>
            <a:spLocks noGrp="1"/>
          </p:cNvSpPr>
          <p:nvPr>
            <p:ph type="sldNum" sz="quarter" idx="12"/>
          </p:nvPr>
        </p:nvSpPr>
        <p:spPr/>
        <p:txBody>
          <a:bodyPr/>
          <a:lstStyle/>
          <a:p>
            <a:pPr>
              <a:defRPr/>
            </a:pPr>
            <a:fld id="{9FBB86DD-B0EB-42B6-BA85-74D3CB2BD621}" type="slidenum">
              <a:rPr lang="en-US" smtClean="0"/>
              <a:pPr>
                <a:defRPr/>
              </a:pPr>
              <a:t>16</a:t>
            </a:fld>
            <a:endParaRPr lang="en-US" dirty="0"/>
          </a:p>
        </p:txBody>
      </p:sp>
    </p:spTree>
    <p:extLst>
      <p:ext uri="{BB962C8B-B14F-4D97-AF65-F5344CB8AC3E}">
        <p14:creationId xmlns:p14="http://schemas.microsoft.com/office/powerpoint/2010/main" val="2849988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618519"/>
            <a:ext cx="7773338" cy="1134081"/>
          </a:xfrm>
        </p:spPr>
        <p:txBody>
          <a:bodyPr>
            <a:normAutofit/>
          </a:bodyPr>
          <a:lstStyle/>
          <a:p>
            <a:pPr algn="l">
              <a:lnSpc>
                <a:spcPct val="150000"/>
              </a:lnSpc>
              <a:spcAft>
                <a:spcPts val="0"/>
              </a:spcAft>
            </a:pPr>
            <a:r>
              <a:rPr lang="en-GB" sz="2700" b="1" dirty="0">
                <a:latin typeface="Book Antiqua" panose="02040602050305030304" pitchFamily="18" charset="0"/>
                <a:ea typeface="Calibri" panose="020F0502020204030204" pitchFamily="34" charset="0"/>
                <a:cs typeface="Times New Roman" panose="02020603050405020304" pitchFamily="18" charset="0"/>
              </a:rPr>
              <a:t>Conclusion and Recommendations</a:t>
            </a:r>
            <a:endParaRPr lang="en-GB" dirty="0"/>
          </a:p>
        </p:txBody>
      </p:sp>
      <p:sp>
        <p:nvSpPr>
          <p:cNvPr id="3" name="Content Placeholder 2"/>
          <p:cNvSpPr>
            <a:spLocks noGrp="1"/>
          </p:cNvSpPr>
          <p:nvPr>
            <p:ph sz="quarter" idx="13"/>
          </p:nvPr>
        </p:nvSpPr>
        <p:spPr>
          <a:xfrm>
            <a:off x="609600" y="1752600"/>
            <a:ext cx="7772870" cy="4795707"/>
          </a:xfrm>
        </p:spPr>
        <p:txBody>
          <a:bodyPr>
            <a:noAutofit/>
          </a:bodyPr>
          <a:lstStyle/>
          <a:p>
            <a:pPr algn="just">
              <a:lnSpc>
                <a:spcPct val="100000"/>
              </a:lnSpc>
            </a:pPr>
            <a:r>
              <a:rPr lang="en-GB" sz="2300" cap="none" dirty="0">
                <a:latin typeface="Book Antiqua" panose="02040602050305030304" pitchFamily="18" charset="0"/>
                <a:ea typeface="Calibri" panose="020F0502020204030204" pitchFamily="34" charset="0"/>
                <a:cs typeface="Times New Roman" panose="02020603050405020304" pitchFamily="18" charset="0"/>
              </a:rPr>
              <a:t>ES can be achieved using a human rights approach in Uganda because of existing favourable legal framework</a:t>
            </a:r>
          </a:p>
          <a:p>
            <a:pPr algn="just">
              <a:lnSpc>
                <a:spcPct val="100000"/>
              </a:lnSpc>
            </a:pPr>
            <a:r>
              <a:rPr lang="en-GB" sz="2300" cap="none" dirty="0">
                <a:latin typeface="Book Antiqua" panose="02040602050305030304" pitchFamily="18" charset="0"/>
                <a:ea typeface="Calibri" panose="020F0502020204030204" pitchFamily="34" charset="0"/>
                <a:cs typeface="Times New Roman" panose="02020603050405020304" pitchFamily="18" charset="0"/>
              </a:rPr>
              <a:t>Pursuing ES using HR requires a legal framework where environmental protection is regarded as a prerequisite to the exercise of fundamental human rights </a:t>
            </a:r>
          </a:p>
          <a:p>
            <a:pPr algn="just">
              <a:lnSpc>
                <a:spcPct val="100000"/>
              </a:lnSpc>
            </a:pPr>
            <a:r>
              <a:rPr lang="en-GB" sz="2300" cap="none" dirty="0">
                <a:latin typeface="Book Antiqua" panose="02040602050305030304" pitchFamily="18" charset="0"/>
                <a:ea typeface="Calibri" panose="020F0502020204030204" pitchFamily="34" charset="0"/>
                <a:cs typeface="Times New Roman" panose="02020603050405020304" pitchFamily="18" charset="0"/>
              </a:rPr>
              <a:t> Asserting this right, require raising consciousness on the right to clean and healthy environment among judicial officers </a:t>
            </a:r>
          </a:p>
          <a:p>
            <a:pPr marL="0" indent="0" algn="just">
              <a:lnSpc>
                <a:spcPct val="100000"/>
              </a:lnSpc>
              <a:buNone/>
            </a:pPr>
            <a:r>
              <a:rPr lang="en-GB" sz="2300" cap="none" dirty="0">
                <a:latin typeface="Book Antiqua" panose="02040602050305030304" pitchFamily="18" charset="0"/>
                <a:ea typeface="Calibri" panose="020F0502020204030204" pitchFamily="34" charset="0"/>
                <a:cs typeface="Times New Roman" panose="02020603050405020304" pitchFamily="18" charset="0"/>
              </a:rPr>
              <a:t>-by showing its context to economic, social and cultural rights so as to have adequate supportive jurisprudence</a:t>
            </a:r>
            <a:endParaRPr lang="en-GB" sz="2300" cap="none" dirty="0"/>
          </a:p>
        </p:txBody>
      </p:sp>
      <p:sp>
        <p:nvSpPr>
          <p:cNvPr id="4" name="Slide Number Placeholder 3"/>
          <p:cNvSpPr>
            <a:spLocks noGrp="1"/>
          </p:cNvSpPr>
          <p:nvPr>
            <p:ph type="sldNum" sz="quarter" idx="12"/>
          </p:nvPr>
        </p:nvSpPr>
        <p:spPr/>
        <p:txBody>
          <a:bodyPr/>
          <a:lstStyle/>
          <a:p>
            <a:pPr>
              <a:defRPr/>
            </a:pPr>
            <a:endParaRPr lang="en-US" dirty="0"/>
          </a:p>
          <a:p>
            <a:pPr>
              <a:defRPr/>
            </a:pPr>
            <a:fld id="{9FBB86DD-B0EB-42B6-BA85-74D3CB2BD621}" type="slidenum">
              <a:rPr lang="en-US" smtClean="0"/>
              <a:pPr>
                <a:defRPr/>
              </a:pPr>
              <a:t>17</a:t>
            </a:fld>
            <a:endParaRPr lang="en-US" dirty="0"/>
          </a:p>
        </p:txBody>
      </p:sp>
    </p:spTree>
    <p:extLst>
      <p:ext uri="{BB962C8B-B14F-4D97-AF65-F5344CB8AC3E}">
        <p14:creationId xmlns:p14="http://schemas.microsoft.com/office/powerpoint/2010/main" val="2879574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2" y="618519"/>
            <a:ext cx="7773338" cy="1057881"/>
          </a:xfrm>
        </p:spPr>
        <p:txBody>
          <a:bodyPr>
            <a:normAutofit fontScale="90000"/>
          </a:bodyPr>
          <a:lstStyle/>
          <a:p>
            <a:pPr algn="l">
              <a:lnSpc>
                <a:spcPct val="150000"/>
              </a:lnSpc>
              <a:spcAft>
                <a:spcPts val="0"/>
              </a:spcAft>
            </a:pPr>
            <a:br>
              <a:rPr lang="en-GB" b="1" dirty="0">
                <a:solidFill>
                  <a:srgbClr val="000000"/>
                </a:solidFill>
                <a:latin typeface="Book Antiqua" panose="02040602050305030304" pitchFamily="18" charset="0"/>
                <a:ea typeface="Calibri" panose="020F0502020204030204" pitchFamily="34" charset="0"/>
                <a:cs typeface="Times New Roman" panose="02020603050405020304" pitchFamily="18" charset="0"/>
              </a:rPr>
            </a:br>
            <a:br>
              <a:rPr lang="en-GB" b="1" dirty="0">
                <a:solidFill>
                  <a:srgbClr val="000000"/>
                </a:solidFill>
                <a:latin typeface="Book Antiqua" panose="02040602050305030304" pitchFamily="18" charset="0"/>
                <a:ea typeface="Calibri" panose="020F0502020204030204" pitchFamily="34" charset="0"/>
                <a:cs typeface="Times New Roman" panose="02020603050405020304" pitchFamily="18" charset="0"/>
              </a:rPr>
            </a:br>
            <a:r>
              <a:rPr lang="en-GB" sz="2700" b="1" dirty="0">
                <a:latin typeface="Book Antiqua" panose="02040602050305030304" pitchFamily="18" charset="0"/>
                <a:ea typeface="Calibri" panose="020F0502020204030204" pitchFamily="34" charset="0"/>
                <a:cs typeface="Times New Roman" panose="02020603050405020304" pitchFamily="18" charset="0"/>
              </a:rPr>
              <a:t>Conclusion and Recommendations</a:t>
            </a:r>
            <a:br>
              <a:rPr lang="en-GB" sz="2700" b="1" dirty="0">
                <a:latin typeface="Calibri" panose="020F0502020204030204" pitchFamily="34" charset="0"/>
                <a:ea typeface="Calibri" panose="020F0502020204030204" pitchFamily="34" charset="0"/>
                <a:cs typeface="Times New Roman" panose="02020603050405020304" pitchFamily="18" charset="0"/>
              </a:rPr>
            </a:br>
            <a:br>
              <a:rPr lang="en-GB" dirty="0">
                <a:solidFill>
                  <a:srgbClr val="000000"/>
                </a:solidFill>
                <a:latin typeface="Sabon LT Std"/>
                <a:ea typeface="Calibri" panose="020F0502020204030204" pitchFamily="34" charset="0"/>
                <a:cs typeface="Sabon LT Std"/>
              </a:rPr>
            </a:br>
            <a:endParaRPr lang="en-GB" dirty="0"/>
          </a:p>
        </p:txBody>
      </p:sp>
      <p:sp>
        <p:nvSpPr>
          <p:cNvPr id="3" name="Content Placeholder 2"/>
          <p:cNvSpPr>
            <a:spLocks noGrp="1"/>
          </p:cNvSpPr>
          <p:nvPr>
            <p:ph sz="quarter" idx="13"/>
          </p:nvPr>
        </p:nvSpPr>
        <p:spPr>
          <a:xfrm>
            <a:off x="685330" y="2367093"/>
            <a:ext cx="7772870" cy="4795707"/>
          </a:xfrm>
        </p:spPr>
        <p:txBody>
          <a:bodyPr>
            <a:noAutofit/>
          </a:bodyPr>
          <a:lstStyle/>
          <a:p>
            <a:pPr algn="just">
              <a:lnSpc>
                <a:spcPct val="100000"/>
              </a:lnSpc>
            </a:pPr>
            <a:r>
              <a:rPr lang="en-GB" cap="none" dirty="0">
                <a:latin typeface="Book Antiqua" panose="02040602050305030304" pitchFamily="18" charset="0"/>
                <a:ea typeface="Calibri" panose="020F0502020204030204" pitchFamily="34" charset="0"/>
                <a:cs typeface="Times New Roman" panose="02020603050405020304" pitchFamily="18" charset="0"/>
              </a:rPr>
              <a:t>This requires as suggested by </a:t>
            </a:r>
            <a:r>
              <a:rPr lang="en-GB" cap="none" dirty="0">
                <a:solidFill>
                  <a:srgbClr val="222222"/>
                </a:solidFill>
                <a:latin typeface="Book Antiqua" panose="02040602050305030304" pitchFamily="18" charset="0"/>
                <a:ea typeface="Calibri" panose="020F0502020204030204" pitchFamily="34" charset="0"/>
                <a:cs typeface="Times New Roman" panose="02020603050405020304" pitchFamily="18" charset="0"/>
              </a:rPr>
              <a:t>Burger, (2003</a:t>
            </a:r>
            <a:r>
              <a:rPr lang="en-GB" cap="none" dirty="0">
                <a:latin typeface="Book Antiqua" panose="02040602050305030304" pitchFamily="18" charset="0"/>
                <a:ea typeface="Calibri" panose="020F0502020204030204" pitchFamily="34" charset="0"/>
                <a:cs typeface="Times New Roman" panose="02020603050405020304" pitchFamily="18" charset="0"/>
              </a:rPr>
              <a:t>) consideration for reinterpretation of existing rights to include environmental concerns e.g. polluting of drinking water and arable land may be interpreted as violating the right to life</a:t>
            </a:r>
          </a:p>
          <a:p>
            <a:pPr algn="just">
              <a:lnSpc>
                <a:spcPct val="100000"/>
              </a:lnSpc>
            </a:pPr>
            <a:r>
              <a:rPr lang="en-GB" cap="none" dirty="0">
                <a:latin typeface="Book Antiqua" panose="02040602050305030304" pitchFamily="18" charset="0"/>
                <a:ea typeface="Calibri" panose="020F0502020204030204" pitchFamily="34" charset="0"/>
                <a:cs typeface="Times New Roman" panose="02020603050405020304" pitchFamily="18" charset="0"/>
              </a:rPr>
              <a:t>It may also be useful to enforce existing rights to achieve environmental sustainability through supporting local people to file environmental suits </a:t>
            </a:r>
          </a:p>
          <a:p>
            <a:pPr algn="just">
              <a:lnSpc>
                <a:spcPct val="100000"/>
              </a:lnSpc>
            </a:pPr>
            <a:r>
              <a:rPr lang="en-GB" cap="none" dirty="0">
                <a:latin typeface="Book Antiqua" panose="02040602050305030304" pitchFamily="18" charset="0"/>
                <a:ea typeface="Calibri" panose="020F0502020204030204" pitchFamily="34" charset="0"/>
                <a:cs typeface="Times New Roman" panose="02020603050405020304" pitchFamily="18" charset="0"/>
              </a:rPr>
              <a:t>This can be through legal aid and improving governance systems of grass root community-based organisations</a:t>
            </a:r>
          </a:p>
        </p:txBody>
      </p:sp>
      <p:sp>
        <p:nvSpPr>
          <p:cNvPr id="4" name="Slide Number Placeholder 3"/>
          <p:cNvSpPr>
            <a:spLocks noGrp="1"/>
          </p:cNvSpPr>
          <p:nvPr>
            <p:ph type="sldNum" sz="quarter" idx="12"/>
          </p:nvPr>
        </p:nvSpPr>
        <p:spPr/>
        <p:txBody>
          <a:bodyPr/>
          <a:lstStyle/>
          <a:p>
            <a:pPr>
              <a:defRPr/>
            </a:pPr>
            <a:endParaRPr lang="en-US" dirty="0"/>
          </a:p>
          <a:p>
            <a:pPr>
              <a:defRPr/>
            </a:pPr>
            <a:fld id="{9FBB86DD-B0EB-42B6-BA85-74D3CB2BD621}" type="slidenum">
              <a:rPr lang="en-US" smtClean="0"/>
              <a:pPr>
                <a:defRPr/>
              </a:pPr>
              <a:t>18</a:t>
            </a:fld>
            <a:endParaRPr lang="en-US" dirty="0"/>
          </a:p>
        </p:txBody>
      </p:sp>
    </p:spTree>
    <p:extLst>
      <p:ext uri="{BB962C8B-B14F-4D97-AF65-F5344CB8AC3E}">
        <p14:creationId xmlns:p14="http://schemas.microsoft.com/office/powerpoint/2010/main" val="24226593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1E7AB-AF4D-4521-AE1A-DAD0833EA4B9}"/>
              </a:ext>
            </a:extLst>
          </p:cNvPr>
          <p:cNvSpPr>
            <a:spLocks noGrp="1"/>
          </p:cNvSpPr>
          <p:nvPr>
            <p:ph type="title"/>
          </p:nvPr>
        </p:nvSpPr>
        <p:spPr>
          <a:xfrm>
            <a:off x="678075" y="179214"/>
            <a:ext cx="7773338" cy="753082"/>
          </a:xfrm>
        </p:spPr>
        <p:txBody>
          <a:bodyPr/>
          <a:lstStyle/>
          <a:p>
            <a:r>
              <a:rPr lang="en-US" b="1" dirty="0">
                <a:solidFill>
                  <a:srgbClr val="FF0000"/>
                </a:solidFill>
              </a:rPr>
              <a:t>ACKNOWLEDGEMENT</a:t>
            </a:r>
          </a:p>
        </p:txBody>
      </p:sp>
      <p:sp>
        <p:nvSpPr>
          <p:cNvPr id="3" name="Content Placeholder 2">
            <a:extLst>
              <a:ext uri="{FF2B5EF4-FFF2-40B4-BE49-F238E27FC236}">
                <a16:creationId xmlns:a16="http://schemas.microsoft.com/office/drawing/2014/main" id="{4CC2DF98-7C22-4804-9807-7511D3A41672}"/>
              </a:ext>
            </a:extLst>
          </p:cNvPr>
          <p:cNvSpPr>
            <a:spLocks noGrp="1"/>
          </p:cNvSpPr>
          <p:nvPr>
            <p:ph sz="quarter" idx="13"/>
          </p:nvPr>
        </p:nvSpPr>
        <p:spPr>
          <a:xfrm>
            <a:off x="228600" y="1554293"/>
            <a:ext cx="8382470" cy="2331907"/>
          </a:xfrm>
        </p:spPr>
        <p:txBody>
          <a:bodyPr>
            <a:normAutofit/>
          </a:bodyPr>
          <a:lstStyle/>
          <a:p>
            <a:pPr marL="0" lvl="0" indent="0" algn="ctr" defTabSz="457200" eaLnBrk="0" fontAlgn="base" hangingPunct="0">
              <a:lnSpc>
                <a:spcPct val="100000"/>
              </a:lnSpc>
              <a:spcBef>
                <a:spcPct val="20000"/>
              </a:spcBef>
              <a:spcAft>
                <a:spcPct val="0"/>
              </a:spcAft>
              <a:buClrTx/>
              <a:buNone/>
            </a:pPr>
            <a:r>
              <a:rPr lang="en-GB" altLang="en-US" sz="2500" b="1" cap="none" dirty="0">
                <a:solidFill>
                  <a:prstClr val="black"/>
                </a:solidFill>
                <a:latin typeface="Book Antiqua" panose="02040602050305030304" pitchFamily="18" charset="0"/>
                <a:cs typeface="Arial" panose="020B0604020202020204" pitchFamily="34" charset="0"/>
              </a:rPr>
              <a:t>NORAD/ </a:t>
            </a:r>
            <a:r>
              <a:rPr lang="en-GB" altLang="en-US" sz="2500" b="1" cap="none" dirty="0" err="1">
                <a:solidFill>
                  <a:prstClr val="black"/>
                </a:solidFill>
                <a:latin typeface="Book Antiqua" panose="02040602050305030304" pitchFamily="18" charset="0"/>
                <a:cs typeface="Arial" panose="020B0604020202020204" pitchFamily="34" charset="0"/>
              </a:rPr>
              <a:t>EnPe</a:t>
            </a:r>
            <a:endParaRPr lang="en-GB" altLang="en-US" sz="2500" b="1" cap="none" dirty="0">
              <a:solidFill>
                <a:prstClr val="black"/>
              </a:solidFill>
              <a:latin typeface="Book Antiqua" panose="02040602050305030304" pitchFamily="18" charset="0"/>
              <a:cs typeface="Arial" panose="020B0604020202020204" pitchFamily="34" charset="0"/>
            </a:endParaRPr>
          </a:p>
          <a:p>
            <a:pPr marL="0" lvl="0" indent="0" algn="ctr" defTabSz="457200" eaLnBrk="0" fontAlgn="base" hangingPunct="0">
              <a:lnSpc>
                <a:spcPct val="100000"/>
              </a:lnSpc>
              <a:spcBef>
                <a:spcPct val="20000"/>
              </a:spcBef>
              <a:spcAft>
                <a:spcPct val="0"/>
              </a:spcAft>
              <a:buClrTx/>
              <a:buNone/>
            </a:pPr>
            <a:endParaRPr lang="en-GB" altLang="en-US" sz="2500" b="1" cap="none" dirty="0">
              <a:solidFill>
                <a:prstClr val="black"/>
              </a:solidFill>
              <a:latin typeface="Book Antiqua" panose="02040602050305030304" pitchFamily="18" charset="0"/>
              <a:cs typeface="Arial" panose="020B0604020202020204" pitchFamily="34" charset="0"/>
            </a:endParaRPr>
          </a:p>
          <a:p>
            <a:pPr marL="0" lvl="0" indent="0" algn="ctr" defTabSz="457200" eaLnBrk="0" fontAlgn="base" hangingPunct="0">
              <a:lnSpc>
                <a:spcPct val="100000"/>
              </a:lnSpc>
              <a:spcBef>
                <a:spcPct val="20000"/>
              </a:spcBef>
              <a:spcAft>
                <a:spcPct val="0"/>
              </a:spcAft>
              <a:buClrTx/>
              <a:buNone/>
            </a:pPr>
            <a:r>
              <a:rPr lang="en-GB" altLang="en-US" sz="2500" b="1" cap="none" dirty="0">
                <a:solidFill>
                  <a:prstClr val="black"/>
                </a:solidFill>
                <a:latin typeface="Book Antiqua" panose="02040602050305030304" pitchFamily="18" charset="0"/>
                <a:cs typeface="Arial" panose="020B0604020202020204" pitchFamily="34" charset="0"/>
              </a:rPr>
              <a:t>The PELIBIGO Team</a:t>
            </a:r>
          </a:p>
          <a:p>
            <a:pPr marL="0" indent="0">
              <a:buNone/>
            </a:pPr>
            <a:r>
              <a:rPr lang="en-US" sz="1800" b="1" dirty="0" err="1">
                <a:latin typeface="Book Antiqua" panose="02040602050305030304" pitchFamily="18" charset="0"/>
                <a:cs typeface="Calibri" panose="020F0502020204030204" pitchFamily="34" charset="0"/>
              </a:rPr>
              <a:t>Tusen</a:t>
            </a:r>
            <a:r>
              <a:rPr lang="en-US" sz="1800" b="1" dirty="0">
                <a:latin typeface="Book Antiqua" panose="02040602050305030304" pitchFamily="18" charset="0"/>
                <a:cs typeface="Calibri" panose="020F0502020204030204" pitchFamily="34" charset="0"/>
              </a:rPr>
              <a:t> </a:t>
            </a:r>
            <a:r>
              <a:rPr lang="en-US" sz="1800" b="1" dirty="0" err="1">
                <a:latin typeface="Book Antiqua" panose="02040602050305030304" pitchFamily="18" charset="0"/>
                <a:cs typeface="Calibri" panose="020F0502020204030204" pitchFamily="34" charset="0"/>
              </a:rPr>
              <a:t>takk</a:t>
            </a:r>
            <a:r>
              <a:rPr lang="en-US" sz="1800" b="1" dirty="0">
                <a:latin typeface="Book Antiqua" panose="02040602050305030304" pitchFamily="18" charset="0"/>
                <a:cs typeface="Calibri" panose="020F0502020204030204" pitchFamily="34" charset="0"/>
              </a:rPr>
              <a:t>, </a:t>
            </a:r>
            <a:r>
              <a:rPr lang="en-US" sz="1800" b="1" dirty="0" err="1">
                <a:latin typeface="Book Antiqua" panose="02040602050305030304" pitchFamily="18" charset="0"/>
                <a:cs typeface="Calibri" panose="020F0502020204030204" pitchFamily="34" charset="0"/>
              </a:rPr>
              <a:t>asanteni</a:t>
            </a:r>
            <a:r>
              <a:rPr lang="en-US" sz="1800" b="1" dirty="0">
                <a:latin typeface="Book Antiqua" panose="02040602050305030304" pitchFamily="18" charset="0"/>
                <a:cs typeface="Calibri" panose="020F0502020204030204" pitchFamily="34" charset="0"/>
              </a:rPr>
              <a:t>, </a:t>
            </a:r>
            <a:r>
              <a:rPr lang="en-US" sz="1800" b="1" dirty="0" err="1">
                <a:latin typeface="Book Antiqua" panose="02040602050305030304" pitchFamily="18" charset="0"/>
                <a:cs typeface="Calibri" panose="020F0502020204030204" pitchFamily="34" charset="0"/>
              </a:rPr>
              <a:t>amesegenallo</a:t>
            </a:r>
            <a:r>
              <a:rPr lang="en-US" sz="1800" b="1" dirty="0">
                <a:latin typeface="Book Antiqua" panose="02040602050305030304" pitchFamily="18" charset="0"/>
                <a:cs typeface="Calibri" panose="020F0502020204030204" pitchFamily="34" charset="0"/>
              </a:rPr>
              <a:t>, gracias, </a:t>
            </a:r>
            <a:r>
              <a:rPr lang="en-US" sz="1800" b="1" dirty="0" err="1">
                <a:latin typeface="Book Antiqua" panose="02040602050305030304" pitchFamily="18" charset="0"/>
                <a:cs typeface="Calibri" panose="020F0502020204030204" pitchFamily="34" charset="0"/>
              </a:rPr>
              <a:t>dhanyavada</a:t>
            </a:r>
            <a:endParaRPr lang="en-US" sz="1800" b="1" dirty="0">
              <a:latin typeface="Book Antiqua" panose="02040602050305030304" pitchFamily="18" charset="0"/>
              <a:cs typeface="Calibri" panose="020F0502020204030204" pitchFamily="34" charset="0"/>
            </a:endParaRPr>
          </a:p>
          <a:p>
            <a:pPr marL="0" indent="0">
              <a:buNone/>
            </a:pPr>
            <a:endParaRPr lang="en-US" sz="2400" b="1" dirty="0">
              <a:latin typeface="Arial Black" panose="020B0A0402010202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A7C2B603-A9F0-4330-A1D3-8309FC17661E}"/>
              </a:ext>
            </a:extLst>
          </p:cNvPr>
          <p:cNvSpPr>
            <a:spLocks noGrp="1"/>
          </p:cNvSpPr>
          <p:nvPr>
            <p:ph type="sldNum" sz="quarter" idx="12"/>
          </p:nvPr>
        </p:nvSpPr>
        <p:spPr/>
        <p:txBody>
          <a:bodyPr/>
          <a:lstStyle/>
          <a:p>
            <a:pPr>
              <a:defRPr/>
            </a:pPr>
            <a:fld id="{9FBB86DD-B0EB-42B6-BA85-74D3CB2BD621}" type="slidenum">
              <a:rPr lang="en-US" smtClean="0"/>
              <a:pPr>
                <a:defRPr/>
              </a:pPr>
              <a:t>19</a:t>
            </a:fld>
            <a:endParaRPr lang="en-US" dirty="0"/>
          </a:p>
        </p:txBody>
      </p:sp>
      <p:pic>
        <p:nvPicPr>
          <p:cNvPr id="1026" name="Picture 2" descr="Image result for pictures of hands shaking">
            <a:extLst>
              <a:ext uri="{FF2B5EF4-FFF2-40B4-BE49-F238E27FC236}">
                <a16:creationId xmlns:a16="http://schemas.microsoft.com/office/drawing/2014/main" id="{29C84A72-D008-41A1-A035-E758198E4A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3884381"/>
            <a:ext cx="2998343" cy="19988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0913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15FB6-C08E-4172-9CA2-CAAD84220DCB}"/>
              </a:ext>
            </a:extLst>
          </p:cNvPr>
          <p:cNvSpPr>
            <a:spLocks noGrp="1"/>
          </p:cNvSpPr>
          <p:nvPr>
            <p:ph type="title"/>
          </p:nvPr>
        </p:nvSpPr>
        <p:spPr>
          <a:xfrm>
            <a:off x="0" y="457200"/>
            <a:ext cx="8915400" cy="914400"/>
          </a:xfrm>
        </p:spPr>
        <p:txBody>
          <a:bodyPr>
            <a:noAutofit/>
          </a:bodyPr>
          <a:lstStyle/>
          <a:p>
            <a:r>
              <a:rPr lang="en-GB" sz="2800" dirty="0">
                <a:solidFill>
                  <a:srgbClr val="FF0000"/>
                </a:solidFill>
              </a:rPr>
              <a:t>OUTLINE </a:t>
            </a:r>
            <a:br>
              <a:rPr lang="en-GB" sz="2800" dirty="0">
                <a:solidFill>
                  <a:srgbClr val="FF0000"/>
                </a:solidFill>
              </a:rPr>
            </a:br>
            <a:endParaRPr lang="en-GB" sz="2800" dirty="0">
              <a:solidFill>
                <a:srgbClr val="FF0000"/>
              </a:solidFill>
            </a:endParaRPr>
          </a:p>
        </p:txBody>
      </p:sp>
      <p:sp>
        <p:nvSpPr>
          <p:cNvPr id="3" name="Content Placeholder 2">
            <a:extLst>
              <a:ext uri="{FF2B5EF4-FFF2-40B4-BE49-F238E27FC236}">
                <a16:creationId xmlns:a16="http://schemas.microsoft.com/office/drawing/2014/main" id="{7918A46B-B061-4881-A605-76217F55CC23}"/>
              </a:ext>
            </a:extLst>
          </p:cNvPr>
          <p:cNvSpPr>
            <a:spLocks noGrp="1"/>
          </p:cNvSpPr>
          <p:nvPr>
            <p:ph sz="quarter" idx="13"/>
          </p:nvPr>
        </p:nvSpPr>
        <p:spPr>
          <a:xfrm>
            <a:off x="381000" y="1371600"/>
            <a:ext cx="8077435" cy="5459186"/>
          </a:xfrm>
        </p:spPr>
        <p:txBody>
          <a:bodyPr>
            <a:noAutofit/>
          </a:bodyPr>
          <a:lstStyle/>
          <a:p>
            <a:pPr lvl="1" algn="just">
              <a:lnSpc>
                <a:spcPct val="100000"/>
              </a:lnSpc>
              <a:spcBef>
                <a:spcPts val="0"/>
              </a:spcBef>
            </a:pPr>
            <a:endParaRPr lang="en-GB" sz="2300" cap="none" dirty="0">
              <a:latin typeface="Book Antiqua" panose="02040602050305030304" pitchFamily="18" charset="0"/>
              <a:ea typeface="Calibri" panose="020F0502020204030204" pitchFamily="34" charset="0"/>
              <a:cs typeface="Times New Roman" panose="02020603050405020304" pitchFamily="18" charset="0"/>
            </a:endParaRPr>
          </a:p>
          <a:p>
            <a:pPr lvl="1" algn="just">
              <a:lnSpc>
                <a:spcPct val="100000"/>
              </a:lnSpc>
              <a:spcBef>
                <a:spcPts val="0"/>
              </a:spcBef>
            </a:pPr>
            <a:r>
              <a:rPr lang="en-GB" sz="2400" cap="none" dirty="0">
                <a:latin typeface="Book Antiqua" panose="02040602050305030304" pitchFamily="18" charset="0"/>
                <a:ea typeface="Calibri" panose="020F0502020204030204" pitchFamily="34" charset="0"/>
                <a:cs typeface="Times New Roman" panose="02020603050405020304" pitchFamily="18" charset="0"/>
              </a:rPr>
              <a:t>Introduction</a:t>
            </a:r>
          </a:p>
          <a:p>
            <a:pPr marL="457200" lvl="1" indent="0" algn="just">
              <a:lnSpc>
                <a:spcPct val="100000"/>
              </a:lnSpc>
              <a:spcBef>
                <a:spcPts val="0"/>
              </a:spcBef>
              <a:buNone/>
            </a:pPr>
            <a:endParaRPr lang="en-GB" sz="2400" cap="none" dirty="0">
              <a:latin typeface="Book Antiqua" panose="02040602050305030304" pitchFamily="18" charset="0"/>
              <a:ea typeface="Calibri" panose="020F0502020204030204" pitchFamily="34" charset="0"/>
              <a:cs typeface="Times New Roman" panose="02020603050405020304" pitchFamily="18" charset="0"/>
            </a:endParaRPr>
          </a:p>
          <a:p>
            <a:pPr lvl="1" algn="just">
              <a:lnSpc>
                <a:spcPct val="100000"/>
              </a:lnSpc>
              <a:spcBef>
                <a:spcPts val="0"/>
              </a:spcBef>
            </a:pPr>
            <a:r>
              <a:rPr lang="en-GB" sz="2400" cap="none" dirty="0">
                <a:latin typeface="Book Antiqua" panose="02040602050305030304" pitchFamily="18" charset="0"/>
                <a:ea typeface="Calibri" panose="020F0502020204030204" pitchFamily="34" charset="0"/>
                <a:cs typeface="Times New Roman" panose="02020603050405020304" pitchFamily="18" charset="0"/>
              </a:rPr>
              <a:t>Discourses on environmental sustainability</a:t>
            </a:r>
          </a:p>
          <a:p>
            <a:pPr marL="457200" lvl="1" indent="0" algn="just">
              <a:lnSpc>
                <a:spcPct val="100000"/>
              </a:lnSpc>
              <a:spcBef>
                <a:spcPts val="0"/>
              </a:spcBef>
              <a:buNone/>
            </a:pPr>
            <a:endParaRPr lang="en-GB" sz="2400" cap="none" dirty="0">
              <a:latin typeface="Book Antiqua" panose="02040602050305030304" pitchFamily="18" charset="0"/>
              <a:ea typeface="Calibri" panose="020F0502020204030204" pitchFamily="34" charset="0"/>
              <a:cs typeface="Times New Roman" panose="02020603050405020304" pitchFamily="18" charset="0"/>
            </a:endParaRPr>
          </a:p>
          <a:p>
            <a:pPr lvl="1" algn="just">
              <a:lnSpc>
                <a:spcPct val="100000"/>
              </a:lnSpc>
              <a:spcBef>
                <a:spcPts val="0"/>
              </a:spcBef>
            </a:pPr>
            <a:r>
              <a:rPr lang="en-GB" sz="2400" cap="none" dirty="0">
                <a:latin typeface="Book Antiqua" panose="02040602050305030304" pitchFamily="18" charset="0"/>
                <a:ea typeface="Calibri" panose="020F0502020204030204" pitchFamily="34" charset="0"/>
                <a:cs typeface="Times New Roman" panose="02020603050405020304" pitchFamily="18" charset="0"/>
              </a:rPr>
              <a:t>Impacts of oil and gas exploration on environmental sustainability and the associated human rights </a:t>
            </a:r>
          </a:p>
          <a:p>
            <a:pPr marL="457200" lvl="1" indent="0" algn="just">
              <a:lnSpc>
                <a:spcPct val="100000"/>
              </a:lnSpc>
              <a:spcBef>
                <a:spcPts val="0"/>
              </a:spcBef>
              <a:buNone/>
            </a:pPr>
            <a:endParaRPr lang="en-GB" sz="2400" cap="none" dirty="0">
              <a:latin typeface="Book Antiqua" panose="02040602050305030304" pitchFamily="18" charset="0"/>
              <a:ea typeface="Calibri" panose="020F0502020204030204" pitchFamily="34" charset="0"/>
              <a:cs typeface="Times New Roman" panose="02020603050405020304" pitchFamily="18" charset="0"/>
            </a:endParaRPr>
          </a:p>
          <a:p>
            <a:pPr lvl="1" algn="just">
              <a:lnSpc>
                <a:spcPct val="100000"/>
              </a:lnSpc>
              <a:spcBef>
                <a:spcPts val="0"/>
              </a:spcBef>
            </a:pPr>
            <a:r>
              <a:rPr lang="en-GB" sz="2400" cap="none" dirty="0">
                <a:latin typeface="Book Antiqua" panose="02040602050305030304" pitchFamily="18" charset="0"/>
                <a:ea typeface="Calibri" panose="020F0502020204030204" pitchFamily="34" charset="0"/>
                <a:cs typeface="Times New Roman" panose="02020603050405020304" pitchFamily="18" charset="0"/>
              </a:rPr>
              <a:t>Human rights that need to be asserted</a:t>
            </a:r>
          </a:p>
          <a:p>
            <a:pPr marL="457200" lvl="1" indent="0" algn="just">
              <a:lnSpc>
                <a:spcPct val="100000"/>
              </a:lnSpc>
              <a:spcBef>
                <a:spcPts val="0"/>
              </a:spcBef>
              <a:buNone/>
            </a:pPr>
            <a:endParaRPr lang="en-GB" sz="2400" cap="none" dirty="0">
              <a:latin typeface="Book Antiqua" panose="02040602050305030304" pitchFamily="18" charset="0"/>
              <a:ea typeface="Calibri" panose="020F0502020204030204" pitchFamily="34" charset="0"/>
              <a:cs typeface="Times New Roman" panose="02020603050405020304" pitchFamily="18" charset="0"/>
            </a:endParaRPr>
          </a:p>
          <a:p>
            <a:pPr lvl="1" algn="just">
              <a:lnSpc>
                <a:spcPct val="100000"/>
              </a:lnSpc>
              <a:spcBef>
                <a:spcPts val="0"/>
              </a:spcBef>
            </a:pPr>
            <a:r>
              <a:rPr lang="en-GB" sz="2400" cap="none" dirty="0">
                <a:latin typeface="Book Antiqua" panose="02040602050305030304" pitchFamily="18" charset="0"/>
                <a:ea typeface="Calibri" panose="020F0502020204030204" pitchFamily="34" charset="0"/>
                <a:cs typeface="Times New Roman" panose="02020603050405020304" pitchFamily="18" charset="0"/>
              </a:rPr>
              <a:t>Recommendations on interventions that can promote invoking of human rights approach</a:t>
            </a:r>
            <a:endParaRPr lang="en-GB" sz="2400" cap="none"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76DAADCE-19A8-4805-83C4-4F9AFE675B01}"/>
              </a:ext>
            </a:extLst>
          </p:cNvPr>
          <p:cNvSpPr>
            <a:spLocks noGrp="1"/>
          </p:cNvSpPr>
          <p:nvPr>
            <p:ph type="sldNum" sz="quarter" idx="12"/>
          </p:nvPr>
        </p:nvSpPr>
        <p:spPr/>
        <p:txBody>
          <a:bodyPr/>
          <a:lstStyle/>
          <a:p>
            <a:pPr>
              <a:defRPr/>
            </a:pPr>
            <a:fld id="{9FBB86DD-B0EB-42B6-BA85-74D3CB2BD621}" type="slidenum">
              <a:rPr lang="en-US" smtClean="0"/>
              <a:pPr>
                <a:defRPr/>
              </a:pPr>
              <a:t>2</a:t>
            </a:fld>
            <a:endParaRPr lang="en-US" dirty="0"/>
          </a:p>
        </p:txBody>
      </p:sp>
    </p:spTree>
    <p:extLst>
      <p:ext uri="{BB962C8B-B14F-4D97-AF65-F5344CB8AC3E}">
        <p14:creationId xmlns:p14="http://schemas.microsoft.com/office/powerpoint/2010/main" val="1831399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B0CA9-6F3F-41A3-A03C-9BB3BCDB1F4B}"/>
              </a:ext>
            </a:extLst>
          </p:cNvPr>
          <p:cNvSpPr>
            <a:spLocks noGrp="1"/>
          </p:cNvSpPr>
          <p:nvPr>
            <p:ph type="title"/>
          </p:nvPr>
        </p:nvSpPr>
        <p:spPr>
          <a:xfrm>
            <a:off x="685331" y="238879"/>
            <a:ext cx="7773338" cy="676882"/>
          </a:xfrm>
        </p:spPr>
        <p:txBody>
          <a:bodyPr/>
          <a:lstStyle/>
          <a:p>
            <a:r>
              <a:rPr lang="en-US" b="1" dirty="0">
                <a:solidFill>
                  <a:srgbClr val="C00000"/>
                </a:solidFill>
              </a:rPr>
              <a:t>introduction</a:t>
            </a:r>
          </a:p>
        </p:txBody>
      </p:sp>
      <p:sp>
        <p:nvSpPr>
          <p:cNvPr id="3" name="Content Placeholder 2">
            <a:extLst>
              <a:ext uri="{FF2B5EF4-FFF2-40B4-BE49-F238E27FC236}">
                <a16:creationId xmlns:a16="http://schemas.microsoft.com/office/drawing/2014/main" id="{6E40DCBC-A4AE-4E2B-8CB5-CB93F68E5C4E}"/>
              </a:ext>
            </a:extLst>
          </p:cNvPr>
          <p:cNvSpPr>
            <a:spLocks noGrp="1"/>
          </p:cNvSpPr>
          <p:nvPr>
            <p:ph sz="quarter" idx="13"/>
          </p:nvPr>
        </p:nvSpPr>
        <p:spPr>
          <a:xfrm>
            <a:off x="228600" y="915760"/>
            <a:ext cx="8763000" cy="5942239"/>
          </a:xfrm>
        </p:spPr>
        <p:txBody>
          <a:bodyPr>
            <a:noAutofit/>
          </a:bodyPr>
          <a:lstStyle/>
          <a:p>
            <a:pPr>
              <a:lnSpc>
                <a:spcPct val="100000"/>
              </a:lnSpc>
            </a:pPr>
            <a:r>
              <a:rPr lang="en-GB" sz="2400" cap="none" dirty="0">
                <a:latin typeface="Book Antiqua" panose="02040602050305030304" pitchFamily="18" charset="0"/>
                <a:ea typeface="Calibri" panose="020F0502020204030204" pitchFamily="34" charset="0"/>
                <a:cs typeface="Times New Roman" panose="02020603050405020304" pitchFamily="18" charset="0"/>
              </a:rPr>
              <a:t>ES became a buzzword globally after the </a:t>
            </a:r>
            <a:r>
              <a:rPr lang="en-GB" sz="2400" cap="none" dirty="0" err="1">
                <a:latin typeface="Book Antiqua" panose="02040602050305030304" pitchFamily="18" charset="0"/>
                <a:ea typeface="Calibri" panose="020F0502020204030204" pitchFamily="34" charset="0"/>
                <a:cs typeface="Times New Roman" panose="02020603050405020304" pitchFamily="18" charset="0"/>
              </a:rPr>
              <a:t>Brundtland</a:t>
            </a:r>
            <a:r>
              <a:rPr lang="en-GB" sz="2400" cap="none" dirty="0">
                <a:latin typeface="Book Antiqua" panose="02040602050305030304" pitchFamily="18" charset="0"/>
                <a:ea typeface="Calibri" panose="020F0502020204030204" pitchFamily="34" charset="0"/>
                <a:cs typeface="Times New Roman" panose="02020603050405020304" pitchFamily="18" charset="0"/>
              </a:rPr>
              <a:t> report was presented at press conference in London, 1987.</a:t>
            </a:r>
          </a:p>
          <a:p>
            <a:pPr marL="0" indent="0" algn="just">
              <a:lnSpc>
                <a:spcPct val="100000"/>
              </a:lnSpc>
              <a:spcAft>
                <a:spcPts val="0"/>
              </a:spcAft>
              <a:buNone/>
            </a:pPr>
            <a:r>
              <a:rPr lang="en-GB" sz="2400" cap="none"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Report observed that</a:t>
            </a:r>
            <a:r>
              <a:rPr lang="en-GB" sz="2400" cap="none" dirty="0">
                <a:latin typeface="Book Antiqua" panose="02040602050305030304" pitchFamily="18" charset="0"/>
                <a:ea typeface="Calibri" panose="020F0502020204030204" pitchFamily="34" charset="0"/>
                <a:cs typeface="Times New Roman" panose="02020603050405020304" pitchFamily="18" charset="0"/>
              </a:rPr>
              <a:t>:</a:t>
            </a:r>
          </a:p>
          <a:p>
            <a:pPr algn="just">
              <a:lnSpc>
                <a:spcPct val="100000"/>
              </a:lnSpc>
            </a:pPr>
            <a:r>
              <a:rPr lang="en-GB" sz="2400" cap="none" dirty="0">
                <a:latin typeface="Book Antiqua" panose="02040602050305030304" pitchFamily="18" charset="0"/>
                <a:ea typeface="Calibri" panose="020F0502020204030204" pitchFamily="34" charset="0"/>
                <a:cs typeface="Times New Roman" panose="02020603050405020304" pitchFamily="18" charset="0"/>
              </a:rPr>
              <a:t>Planet was at risk of being radically altered</a:t>
            </a:r>
          </a:p>
          <a:p>
            <a:pPr algn="just">
              <a:lnSpc>
                <a:spcPct val="100000"/>
              </a:lnSpc>
            </a:pPr>
            <a:r>
              <a:rPr lang="en-GB" sz="2400" cap="none" dirty="0">
                <a:latin typeface="Book Antiqua" panose="02040602050305030304" pitchFamily="18" charset="0"/>
                <a:ea typeface="Calibri" panose="020F0502020204030204" pitchFamily="34" charset="0"/>
                <a:cs typeface="Times New Roman" panose="02020603050405020304" pitchFamily="18" charset="0"/>
              </a:rPr>
              <a:t>Lives of species including humans were at threat </a:t>
            </a:r>
          </a:p>
          <a:p>
            <a:pPr algn="just">
              <a:lnSpc>
                <a:spcPct val="100000"/>
              </a:lnSpc>
              <a:spcAft>
                <a:spcPts val="0"/>
              </a:spcAft>
            </a:pPr>
            <a:r>
              <a:rPr lang="en-GB" sz="2400" cap="none" dirty="0">
                <a:latin typeface="Book Antiqua" panose="02040602050305030304" pitchFamily="18" charset="0"/>
                <a:ea typeface="Calibri" panose="020F0502020204030204" pitchFamily="34" charset="0"/>
                <a:cs typeface="Times New Roman" panose="02020603050405020304" pitchFamily="18" charset="0"/>
              </a:rPr>
              <a:t>Drylands were turning into worthless deserts</a:t>
            </a:r>
          </a:p>
          <a:p>
            <a:pPr algn="just">
              <a:lnSpc>
                <a:spcPct val="100000"/>
              </a:lnSpc>
              <a:spcAft>
                <a:spcPts val="0"/>
              </a:spcAft>
            </a:pPr>
            <a:r>
              <a:rPr lang="en-GB" sz="2400" cap="none" dirty="0">
                <a:latin typeface="Book Antiqua" panose="02040602050305030304" pitchFamily="18" charset="0"/>
                <a:ea typeface="Calibri" panose="020F0502020204030204" pitchFamily="34" charset="0"/>
                <a:cs typeface="Times New Roman" panose="02020603050405020304" pitchFamily="18" charset="0"/>
              </a:rPr>
              <a:t> Forests were being destroyed at an unprecedented </a:t>
            </a:r>
          </a:p>
          <a:p>
            <a:pPr algn="just">
              <a:lnSpc>
                <a:spcPct val="100000"/>
              </a:lnSpc>
              <a:spcAft>
                <a:spcPts val="0"/>
              </a:spcAft>
            </a:pPr>
            <a:r>
              <a:rPr lang="en-GB" sz="2400" cap="none" dirty="0">
                <a:latin typeface="Book Antiqua" panose="02040602050305030304" pitchFamily="18" charset="0"/>
                <a:ea typeface="Calibri" panose="020F0502020204030204" pitchFamily="34" charset="0"/>
                <a:cs typeface="Times New Roman" panose="02020603050405020304" pitchFamily="18" charset="0"/>
              </a:rPr>
              <a:t>Burning of fossil fuel was increasing carbon dioxide</a:t>
            </a:r>
          </a:p>
          <a:p>
            <a:pPr algn="just">
              <a:lnSpc>
                <a:spcPct val="100000"/>
              </a:lnSpc>
              <a:spcAft>
                <a:spcPts val="0"/>
              </a:spcAft>
            </a:pPr>
            <a:r>
              <a:rPr lang="en-GB" sz="2400" cap="none" dirty="0">
                <a:latin typeface="Book Antiqua" panose="02040602050305030304" pitchFamily="18" charset="0"/>
                <a:ea typeface="Calibri" panose="020F0502020204030204" pitchFamily="34" charset="0"/>
                <a:cs typeface="Times New Roman" panose="02020603050405020304" pitchFamily="18" charset="0"/>
              </a:rPr>
              <a:t>Emissions from industries were threatening the ozone</a:t>
            </a:r>
          </a:p>
          <a:p>
            <a:pPr algn="just">
              <a:lnSpc>
                <a:spcPct val="100000"/>
              </a:lnSpc>
              <a:spcAft>
                <a:spcPts val="0"/>
              </a:spcAft>
            </a:pPr>
            <a:r>
              <a:rPr lang="en-GB" sz="2400" cap="none" dirty="0">
                <a:latin typeface="Book Antiqua" panose="02040602050305030304" pitchFamily="18" charset="0"/>
                <a:ea typeface="Calibri" panose="020F0502020204030204" pitchFamily="34" charset="0"/>
                <a:cs typeface="Times New Roman" panose="02020603050405020304" pitchFamily="18" charset="0"/>
              </a:rPr>
              <a:t>Agriculture and some industries were sources of toxic substances that polluted underground water aquifers.</a:t>
            </a:r>
            <a:endParaRPr lang="en-GB" sz="2400" cap="none" dirty="0">
              <a:latin typeface="Calibri" panose="020F0502020204030204" pitchFamily="34" charset="0"/>
              <a:ea typeface="Calibri" panose="020F0502020204030204" pitchFamily="34" charset="0"/>
              <a:cs typeface="Times New Roman" panose="02020603050405020304" pitchFamily="18" charset="0"/>
            </a:endParaRPr>
          </a:p>
          <a:p>
            <a:endParaRPr lang="en-US" sz="2400" cap="none"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16F1FC09-E877-4223-8108-3B81460AF4A6}"/>
              </a:ext>
            </a:extLst>
          </p:cNvPr>
          <p:cNvSpPr>
            <a:spLocks noGrp="1"/>
          </p:cNvSpPr>
          <p:nvPr>
            <p:ph type="sldNum" sz="quarter" idx="12"/>
          </p:nvPr>
        </p:nvSpPr>
        <p:spPr/>
        <p:txBody>
          <a:bodyPr/>
          <a:lstStyle/>
          <a:p>
            <a:pPr>
              <a:defRPr/>
            </a:pPr>
            <a:fld id="{9FBB86DD-B0EB-42B6-BA85-74D3CB2BD621}" type="slidenum">
              <a:rPr lang="en-US" smtClean="0"/>
              <a:pPr>
                <a:defRPr/>
              </a:pPr>
              <a:t>3</a:t>
            </a:fld>
            <a:endParaRPr lang="en-US" dirty="0"/>
          </a:p>
        </p:txBody>
      </p:sp>
    </p:spTree>
    <p:extLst>
      <p:ext uri="{BB962C8B-B14F-4D97-AF65-F5344CB8AC3E}">
        <p14:creationId xmlns:p14="http://schemas.microsoft.com/office/powerpoint/2010/main" val="47028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25577-3E22-4852-9A8B-6023C7C2BC47}"/>
              </a:ext>
            </a:extLst>
          </p:cNvPr>
          <p:cNvSpPr>
            <a:spLocks noGrp="1"/>
          </p:cNvSpPr>
          <p:nvPr>
            <p:ph type="title"/>
          </p:nvPr>
        </p:nvSpPr>
        <p:spPr>
          <a:xfrm>
            <a:off x="685332" y="618519"/>
            <a:ext cx="7773338" cy="676882"/>
          </a:xfrm>
        </p:spPr>
        <p:txBody>
          <a:bodyPr/>
          <a:lstStyle/>
          <a:p>
            <a:r>
              <a:rPr lang="en-US" b="1" dirty="0">
                <a:solidFill>
                  <a:srgbClr val="C00000"/>
                </a:solidFill>
              </a:rPr>
              <a:t>Introduction</a:t>
            </a:r>
          </a:p>
        </p:txBody>
      </p:sp>
      <p:sp>
        <p:nvSpPr>
          <p:cNvPr id="3" name="Content Placeholder 2">
            <a:extLst>
              <a:ext uri="{FF2B5EF4-FFF2-40B4-BE49-F238E27FC236}">
                <a16:creationId xmlns:a16="http://schemas.microsoft.com/office/drawing/2014/main" id="{8533071D-9B86-4CC7-8FFD-665DC7B05E61}"/>
              </a:ext>
            </a:extLst>
          </p:cNvPr>
          <p:cNvSpPr>
            <a:spLocks noGrp="1"/>
          </p:cNvSpPr>
          <p:nvPr>
            <p:ph sz="quarter" idx="13"/>
          </p:nvPr>
        </p:nvSpPr>
        <p:spPr>
          <a:xfrm>
            <a:off x="457200" y="1277258"/>
            <a:ext cx="8534400" cy="5428342"/>
          </a:xfrm>
        </p:spPr>
        <p:txBody>
          <a:bodyPr>
            <a:noAutofit/>
          </a:bodyPr>
          <a:lstStyle/>
          <a:p>
            <a:pPr algn="just">
              <a:lnSpc>
                <a:spcPct val="100000"/>
              </a:lnSpc>
              <a:spcAft>
                <a:spcPts val="0"/>
              </a:spcAft>
            </a:pPr>
            <a:r>
              <a:rPr lang="en-GB" sz="2200" cap="none" dirty="0">
                <a:latin typeface="Book Antiqua" panose="02040602050305030304" pitchFamily="18" charset="0"/>
                <a:ea typeface="Calibri" panose="020F0502020204030204" pitchFamily="34" charset="0"/>
                <a:cs typeface="Times New Roman" panose="02020603050405020304" pitchFamily="18" charset="0"/>
              </a:rPr>
              <a:t>It raised the idea of </a:t>
            </a:r>
            <a:r>
              <a:rPr lang="en-GB" sz="2200" cap="none" dirty="0">
                <a:solidFill>
                  <a:srgbClr val="222222"/>
                </a:solidFill>
                <a:latin typeface="Book Antiqua" panose="02040602050305030304" pitchFamily="18" charset="0"/>
                <a:ea typeface="Calibri" panose="020F0502020204030204" pitchFamily="34" charset="0"/>
                <a:cs typeface="Times New Roman" panose="02020603050405020304" pitchFamily="18" charset="0"/>
              </a:rPr>
              <a:t>having shared perceptions of</a:t>
            </a:r>
            <a:r>
              <a:rPr lang="en-GB" sz="2200" cap="none" dirty="0">
                <a:latin typeface="Book Antiqua" panose="02040602050305030304" pitchFamily="18" charset="0"/>
                <a:ea typeface="Calibri" panose="020F0502020204030204" pitchFamily="34" charset="0"/>
                <a:cs typeface="Georgia" panose="02040502050405020303" pitchFamily="18" charset="0"/>
              </a:rPr>
              <a:t> environmental issues and the appropriate efforts needed to deal  with them</a:t>
            </a:r>
          </a:p>
          <a:p>
            <a:pPr algn="just">
              <a:lnSpc>
                <a:spcPct val="100000"/>
              </a:lnSpc>
              <a:spcAft>
                <a:spcPts val="0"/>
              </a:spcAft>
            </a:pPr>
            <a:r>
              <a:rPr lang="en-GB" sz="2200" cap="none" dirty="0">
                <a:latin typeface="Book Antiqua" panose="02040602050305030304" pitchFamily="18" charset="0"/>
                <a:ea typeface="Calibri" panose="020F0502020204030204" pitchFamily="34" charset="0"/>
                <a:cs typeface="Georgia" panose="02040502050405020303" pitchFamily="18" charset="0"/>
              </a:rPr>
              <a:t> It defined national and global discussions on </a:t>
            </a:r>
            <a:r>
              <a:rPr lang="en-GB" sz="2200" cap="none" dirty="0">
                <a:solidFill>
                  <a:srgbClr val="222222"/>
                </a:solidFill>
                <a:latin typeface="Book Antiqua" panose="02040602050305030304" pitchFamily="18" charset="0"/>
                <a:ea typeface="Calibri" panose="020F0502020204030204" pitchFamily="34" charset="0"/>
                <a:cs typeface="Times New Roman" panose="02020603050405020304" pitchFamily="18" charset="0"/>
              </a:rPr>
              <a:t>environmental sustainability thereafter.</a:t>
            </a:r>
          </a:p>
          <a:p>
            <a:pPr algn="just">
              <a:lnSpc>
                <a:spcPct val="100000"/>
              </a:lnSpc>
              <a:spcAft>
                <a:spcPts val="0"/>
              </a:spcAft>
            </a:pPr>
            <a:r>
              <a:rPr lang="en-GB" sz="2200" cap="none" dirty="0">
                <a:solidFill>
                  <a:srgbClr val="222222"/>
                </a:solidFill>
                <a:latin typeface="Book Antiqua" panose="02040602050305030304" pitchFamily="18" charset="0"/>
                <a:ea typeface="Calibri" panose="020F0502020204030204" pitchFamily="34" charset="0"/>
                <a:cs typeface="Times New Roman" panose="02020603050405020304" pitchFamily="18" charset="0"/>
              </a:rPr>
              <a:t>Countries have increasingly found </a:t>
            </a:r>
            <a:r>
              <a:rPr lang="en-GB" sz="2200" cap="none" dirty="0">
                <a:latin typeface="Book Antiqua" panose="02040602050305030304" pitchFamily="18" charset="0"/>
                <a:ea typeface="Calibri" panose="020F0502020204030204" pitchFamily="34" charset="0"/>
                <a:cs typeface="Times New Roman" panose="02020603050405020304" pitchFamily="18" charset="0"/>
              </a:rPr>
              <a:t>maintenance of important environmental functions as the hallmark of environmental sustainability since the report was presented</a:t>
            </a:r>
          </a:p>
          <a:p>
            <a:pPr marL="0" indent="0" algn="just">
              <a:lnSpc>
                <a:spcPct val="100000"/>
              </a:lnSpc>
              <a:spcAft>
                <a:spcPts val="0"/>
              </a:spcAft>
              <a:buNone/>
            </a:pPr>
            <a:r>
              <a:rPr lang="en-GB" sz="2200" cap="none"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Source function: </a:t>
            </a:r>
            <a:r>
              <a:rPr lang="en-GB" sz="2200" cap="none" dirty="0">
                <a:latin typeface="Book Antiqua" panose="02040602050305030304" pitchFamily="18" charset="0"/>
                <a:ea typeface="Calibri" panose="020F0502020204030204" pitchFamily="34" charset="0"/>
                <a:cs typeface="Times New Roman" panose="02020603050405020304" pitchFamily="18" charset="0"/>
              </a:rPr>
              <a:t>capacity to supply resources </a:t>
            </a:r>
          </a:p>
          <a:p>
            <a:pPr marL="0" indent="0" algn="just">
              <a:lnSpc>
                <a:spcPct val="100000"/>
              </a:lnSpc>
              <a:spcAft>
                <a:spcPts val="0"/>
              </a:spcAft>
              <a:buNone/>
            </a:pPr>
            <a:r>
              <a:rPr lang="en-GB" sz="2200" cap="none"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Sink function: </a:t>
            </a:r>
            <a:r>
              <a:rPr lang="en-GB" sz="2200" cap="none" dirty="0">
                <a:latin typeface="Book Antiqua" panose="02040602050305030304" pitchFamily="18" charset="0"/>
                <a:ea typeface="Calibri" panose="020F0502020204030204" pitchFamily="34" charset="0"/>
                <a:cs typeface="Times New Roman" panose="02020603050405020304" pitchFamily="18" charset="0"/>
              </a:rPr>
              <a:t>capacity to neutralize wastes without incurring ecosystem change or damage</a:t>
            </a:r>
          </a:p>
          <a:p>
            <a:pPr marL="0" indent="0" algn="just">
              <a:lnSpc>
                <a:spcPct val="100000"/>
              </a:lnSpc>
              <a:spcAft>
                <a:spcPts val="0"/>
              </a:spcAft>
              <a:buNone/>
            </a:pPr>
            <a:r>
              <a:rPr lang="en-GB" sz="2200" cap="none"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Life support function: </a:t>
            </a:r>
            <a:r>
              <a:rPr lang="en-GB" sz="2200" cap="none" dirty="0">
                <a:latin typeface="Book Antiqua" panose="02040602050305030304" pitchFamily="18" charset="0"/>
                <a:ea typeface="Calibri" panose="020F0502020204030204" pitchFamily="34" charset="0"/>
                <a:cs typeface="Times New Roman" panose="02020603050405020304" pitchFamily="18" charset="0"/>
              </a:rPr>
              <a:t>capacity to sustain ecosystem health, integrity and functions N.B subject to various interpretations</a:t>
            </a:r>
            <a:endParaRPr lang="en-GB" sz="2200" cap="none" dirty="0">
              <a:solidFill>
                <a:srgbClr val="0000FF"/>
              </a:solidFill>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9A84D8BA-DE08-404D-B949-3875305F0FBA}"/>
              </a:ext>
            </a:extLst>
          </p:cNvPr>
          <p:cNvSpPr>
            <a:spLocks noGrp="1"/>
          </p:cNvSpPr>
          <p:nvPr>
            <p:ph type="sldNum" sz="quarter" idx="12"/>
          </p:nvPr>
        </p:nvSpPr>
        <p:spPr/>
        <p:txBody>
          <a:bodyPr/>
          <a:lstStyle/>
          <a:p>
            <a:pPr>
              <a:defRPr/>
            </a:pPr>
            <a:fld id="{9FBB86DD-B0EB-42B6-BA85-74D3CB2BD621}" type="slidenum">
              <a:rPr lang="en-US" smtClean="0"/>
              <a:pPr>
                <a:defRPr/>
              </a:pPr>
              <a:t>4</a:t>
            </a:fld>
            <a:endParaRPr lang="en-US" dirty="0"/>
          </a:p>
        </p:txBody>
      </p:sp>
    </p:spTree>
    <p:extLst>
      <p:ext uri="{BB962C8B-B14F-4D97-AF65-F5344CB8AC3E}">
        <p14:creationId xmlns:p14="http://schemas.microsoft.com/office/powerpoint/2010/main" val="1153762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D8493-F4CC-4841-930B-624A18CFD2A2}"/>
              </a:ext>
            </a:extLst>
          </p:cNvPr>
          <p:cNvSpPr>
            <a:spLocks noGrp="1"/>
          </p:cNvSpPr>
          <p:nvPr>
            <p:ph type="title"/>
          </p:nvPr>
        </p:nvSpPr>
        <p:spPr>
          <a:xfrm>
            <a:off x="838200" y="152400"/>
            <a:ext cx="7620470" cy="914400"/>
          </a:xfrm>
        </p:spPr>
        <p:txBody>
          <a:bodyPr>
            <a:normAutofit/>
          </a:bodyPr>
          <a:lstStyle/>
          <a:p>
            <a:r>
              <a:rPr lang="en-US" sz="3200" b="1" dirty="0">
                <a:solidFill>
                  <a:srgbClr val="C00000"/>
                </a:solidFill>
              </a:rPr>
              <a:t>introduction</a:t>
            </a:r>
          </a:p>
        </p:txBody>
      </p:sp>
      <p:sp>
        <p:nvSpPr>
          <p:cNvPr id="3" name="Content Placeholder 2">
            <a:extLst>
              <a:ext uri="{FF2B5EF4-FFF2-40B4-BE49-F238E27FC236}">
                <a16:creationId xmlns:a16="http://schemas.microsoft.com/office/drawing/2014/main" id="{01F2FC9D-52CF-4A76-AF5A-C25ED914D4B9}"/>
              </a:ext>
            </a:extLst>
          </p:cNvPr>
          <p:cNvSpPr>
            <a:spLocks noGrp="1"/>
          </p:cNvSpPr>
          <p:nvPr>
            <p:ph sz="quarter" idx="13"/>
          </p:nvPr>
        </p:nvSpPr>
        <p:spPr>
          <a:xfrm>
            <a:off x="381000" y="1066800"/>
            <a:ext cx="8610600" cy="5410200"/>
          </a:xfrm>
        </p:spPr>
        <p:txBody>
          <a:bodyPr>
            <a:normAutofit/>
          </a:bodyPr>
          <a:lstStyle/>
          <a:p>
            <a:pPr algn="just">
              <a:lnSpc>
                <a:spcPct val="100000"/>
              </a:lnSpc>
            </a:pPr>
            <a:r>
              <a:rPr lang="en-GB" sz="2400" cap="none" dirty="0">
                <a:latin typeface="Book Antiqua" panose="02040602050305030304" pitchFamily="18" charset="0"/>
                <a:ea typeface="Calibri" panose="020F0502020204030204" pitchFamily="34" charset="0"/>
                <a:cs typeface="Times New Roman" panose="02020603050405020304" pitchFamily="18" charset="0"/>
              </a:rPr>
              <a:t>ES focuses on ensuring  balance, resilience and inter-connectedness that enable humans to satisfy their needs without exceeding the capacity of its supporting ecosystems to continue to regenerate the services necessary to meet those needs nor by their actions diminishing biological diversity</a:t>
            </a:r>
          </a:p>
          <a:p>
            <a:pPr marL="0" indent="0" algn="just">
              <a:lnSpc>
                <a:spcPct val="100000"/>
              </a:lnSpc>
              <a:buNone/>
            </a:pPr>
            <a:endParaRPr lang="en-GB" sz="2400" cap="none" dirty="0">
              <a:latin typeface="Book Antiqua" panose="02040602050305030304" pitchFamily="18" charset="0"/>
              <a:ea typeface="Calibri" panose="020F0502020204030204" pitchFamily="34" charset="0"/>
              <a:cs typeface="Times New Roman" panose="02020603050405020304" pitchFamily="18" charset="0"/>
            </a:endParaRPr>
          </a:p>
          <a:p>
            <a:pPr algn="just">
              <a:lnSpc>
                <a:spcPct val="100000"/>
              </a:lnSpc>
            </a:pPr>
            <a:r>
              <a:rPr lang="en-GB" sz="2400" cap="none" dirty="0">
                <a:latin typeface="Book Antiqua" panose="02040602050305030304" pitchFamily="18" charset="0"/>
                <a:ea typeface="Calibri" panose="020F0502020204030204" pitchFamily="34" charset="0"/>
                <a:cs typeface="Times New Roman" panose="02020603050405020304" pitchFamily="18" charset="0"/>
              </a:rPr>
              <a:t>It is about safeguarding life-support systems indefinitely and determining the quality and future of human existence</a:t>
            </a:r>
          </a:p>
          <a:p>
            <a:pPr marL="0" indent="0" algn="just">
              <a:lnSpc>
                <a:spcPct val="100000"/>
              </a:lnSpc>
              <a:buNone/>
            </a:pPr>
            <a:endParaRPr lang="en-GB" sz="2400" cap="none" dirty="0">
              <a:latin typeface="Book Antiqua" panose="02040602050305030304" pitchFamily="18" charset="0"/>
              <a:ea typeface="Calibri" panose="020F0502020204030204" pitchFamily="34" charset="0"/>
              <a:cs typeface="Times New Roman" panose="02020603050405020304" pitchFamily="18" charset="0"/>
            </a:endParaRPr>
          </a:p>
          <a:p>
            <a:pPr algn="just">
              <a:lnSpc>
                <a:spcPct val="100000"/>
              </a:lnSpc>
            </a:pPr>
            <a:r>
              <a:rPr lang="en-GB" sz="2400" cap="none" dirty="0">
                <a:latin typeface="Book Antiqua" panose="02040602050305030304" pitchFamily="18" charset="0"/>
                <a:ea typeface="Calibri" panose="020F0502020204030204" pitchFamily="34" charset="0"/>
                <a:cs typeface="Times New Roman" panose="02020603050405020304" pitchFamily="18" charset="0"/>
              </a:rPr>
              <a:t>This is most pervasive of all the global perspective on environmental sustainability</a:t>
            </a:r>
            <a:endParaRPr lang="en-US" sz="2400" b="1" cap="none"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95A90B99-F9A5-4A51-96CB-A270E0B627CA}"/>
              </a:ext>
            </a:extLst>
          </p:cNvPr>
          <p:cNvSpPr>
            <a:spLocks noGrp="1"/>
          </p:cNvSpPr>
          <p:nvPr>
            <p:ph type="sldNum" sz="quarter" idx="12"/>
          </p:nvPr>
        </p:nvSpPr>
        <p:spPr/>
        <p:txBody>
          <a:bodyPr/>
          <a:lstStyle/>
          <a:p>
            <a:pPr>
              <a:defRPr/>
            </a:pPr>
            <a:fld id="{9FBB86DD-B0EB-42B6-BA85-74D3CB2BD621}" type="slidenum">
              <a:rPr lang="en-US" smtClean="0"/>
              <a:pPr>
                <a:defRPr/>
              </a:pPr>
              <a:t>5</a:t>
            </a:fld>
            <a:endParaRPr lang="en-US" dirty="0"/>
          </a:p>
        </p:txBody>
      </p:sp>
    </p:spTree>
    <p:extLst>
      <p:ext uri="{BB962C8B-B14F-4D97-AF65-F5344CB8AC3E}">
        <p14:creationId xmlns:p14="http://schemas.microsoft.com/office/powerpoint/2010/main" val="2563146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A43CC-BC3A-4C1D-841D-FD08D369BA27}"/>
              </a:ext>
            </a:extLst>
          </p:cNvPr>
          <p:cNvSpPr>
            <a:spLocks noGrp="1"/>
          </p:cNvSpPr>
          <p:nvPr>
            <p:ph type="title"/>
          </p:nvPr>
        </p:nvSpPr>
        <p:spPr>
          <a:xfrm>
            <a:off x="688961" y="271158"/>
            <a:ext cx="7773338" cy="676882"/>
          </a:xfrm>
        </p:spPr>
        <p:txBody>
          <a:bodyPr/>
          <a:lstStyle/>
          <a:p>
            <a:r>
              <a:rPr lang="en-US" b="1" dirty="0">
                <a:solidFill>
                  <a:srgbClr val="FF6600"/>
                </a:solidFill>
              </a:rPr>
              <a:t>introduction</a:t>
            </a:r>
          </a:p>
        </p:txBody>
      </p:sp>
      <p:sp>
        <p:nvSpPr>
          <p:cNvPr id="3" name="Content Placeholder 2">
            <a:extLst>
              <a:ext uri="{FF2B5EF4-FFF2-40B4-BE49-F238E27FC236}">
                <a16:creationId xmlns:a16="http://schemas.microsoft.com/office/drawing/2014/main" id="{D4E99A49-38AC-40D2-98F0-8AF554179847}"/>
              </a:ext>
            </a:extLst>
          </p:cNvPr>
          <p:cNvSpPr>
            <a:spLocks noGrp="1"/>
          </p:cNvSpPr>
          <p:nvPr>
            <p:ph sz="quarter" idx="13"/>
          </p:nvPr>
        </p:nvSpPr>
        <p:spPr>
          <a:xfrm>
            <a:off x="228600" y="948040"/>
            <a:ext cx="8610600" cy="5638802"/>
          </a:xfrm>
        </p:spPr>
        <p:txBody>
          <a:bodyPr>
            <a:noAutofit/>
          </a:bodyPr>
          <a:lstStyle/>
          <a:p>
            <a:pPr lvl="2">
              <a:lnSpc>
                <a:spcPct val="100000"/>
              </a:lnSpc>
              <a:spcBef>
                <a:spcPts val="0"/>
              </a:spcBef>
            </a:pPr>
            <a:endParaRPr lang="en-US" sz="1800" cap="none" dirty="0">
              <a:latin typeface="Calibri" panose="020F0502020204030204" pitchFamily="34" charset="0"/>
              <a:cs typeface="Calibri" panose="020F0502020204030204" pitchFamily="34" charset="0"/>
            </a:endParaRPr>
          </a:p>
          <a:p>
            <a:pPr algn="just">
              <a:lnSpc>
                <a:spcPct val="100000"/>
              </a:lnSpc>
              <a:spcBef>
                <a:spcPts val="0"/>
              </a:spcBef>
            </a:pPr>
            <a:r>
              <a:rPr lang="en-GB" sz="2100" cap="none" dirty="0">
                <a:latin typeface="Book Antiqua" panose="02040602050305030304" pitchFamily="18" charset="0"/>
                <a:ea typeface="Calibri" panose="020F0502020204030204" pitchFamily="34" charset="0"/>
                <a:cs typeface="Times New Roman" panose="02020603050405020304" pitchFamily="18" charset="0"/>
              </a:rPr>
              <a:t>It is this interpretation that has been used to invoke human rights approach to attain environmental sustainability</a:t>
            </a:r>
            <a:r>
              <a:rPr lang="en-GB" sz="2100" cap="none" dirty="0">
                <a:solidFill>
                  <a:srgbClr val="222222"/>
                </a:solidFill>
                <a:latin typeface="Book Antiqua" panose="02040602050305030304" pitchFamily="18" charset="0"/>
                <a:ea typeface="Calibri" panose="020F0502020204030204" pitchFamily="34" charset="0"/>
                <a:cs typeface="Times New Roman" panose="02020603050405020304" pitchFamily="18" charset="0"/>
              </a:rPr>
              <a:t> (determining human existence. </a:t>
            </a:r>
          </a:p>
          <a:p>
            <a:pPr algn="just">
              <a:lnSpc>
                <a:spcPct val="100000"/>
              </a:lnSpc>
              <a:spcBef>
                <a:spcPts val="0"/>
              </a:spcBef>
            </a:pPr>
            <a:r>
              <a:rPr lang="en-GB" sz="2100" cap="none" dirty="0">
                <a:solidFill>
                  <a:srgbClr val="222222"/>
                </a:solidFill>
                <a:latin typeface="Book Antiqua" panose="02040602050305030304" pitchFamily="18" charset="0"/>
                <a:ea typeface="Calibri" panose="020F0502020204030204" pitchFamily="34" charset="0"/>
                <a:cs typeface="Times New Roman" panose="02020603050405020304" pitchFamily="18" charset="0"/>
              </a:rPr>
              <a:t>It is considered an essential precondition for realization of human rights</a:t>
            </a:r>
          </a:p>
          <a:p>
            <a:pPr marL="0" indent="0" algn="just">
              <a:lnSpc>
                <a:spcPct val="100000"/>
              </a:lnSpc>
              <a:spcBef>
                <a:spcPts val="0"/>
              </a:spcBef>
              <a:buNone/>
            </a:pPr>
            <a:r>
              <a:rPr lang="en-GB" sz="2100" cap="none" dirty="0">
                <a:latin typeface="Times New Roman" panose="02020603050405020304" pitchFamily="18" charset="0"/>
                <a:ea typeface="Calibri" panose="020F0502020204030204" pitchFamily="34" charset="0"/>
              </a:rPr>
              <a:t>(</a:t>
            </a:r>
            <a:r>
              <a:rPr lang="en-GB" sz="2100" cap="none" dirty="0">
                <a:solidFill>
                  <a:srgbClr val="FF0000"/>
                </a:solidFill>
                <a:latin typeface="Times New Roman" panose="02020603050405020304" pitchFamily="18" charset="0"/>
                <a:ea typeface="Calibri" panose="020F0502020204030204" pitchFamily="34" charset="0"/>
              </a:rPr>
              <a:t>inherent entitlements which come to every person as a consequence of being human</a:t>
            </a:r>
            <a:r>
              <a:rPr lang="en-GB" sz="2100" cap="none" dirty="0">
                <a:latin typeface="Times New Roman" panose="02020603050405020304" pitchFamily="18" charset="0"/>
                <a:ea typeface="Calibri" panose="020F0502020204030204" pitchFamily="34" charset="0"/>
              </a:rPr>
              <a:t>)</a:t>
            </a:r>
          </a:p>
          <a:p>
            <a:pPr marL="0" indent="0" algn="just">
              <a:lnSpc>
                <a:spcPct val="100000"/>
              </a:lnSpc>
              <a:spcBef>
                <a:spcPts val="0"/>
              </a:spcBef>
              <a:buNone/>
            </a:pPr>
            <a:endParaRPr lang="en-GB" sz="2100" cap="none" dirty="0">
              <a:latin typeface="Times New Roman" panose="02020603050405020304" pitchFamily="18" charset="0"/>
              <a:ea typeface="Calibri" panose="020F0502020204030204" pitchFamily="34" charset="0"/>
            </a:endParaRPr>
          </a:p>
          <a:p>
            <a:pPr algn="just">
              <a:lnSpc>
                <a:spcPct val="100000"/>
              </a:lnSpc>
              <a:spcBef>
                <a:spcPts val="0"/>
              </a:spcBef>
            </a:pPr>
            <a:r>
              <a:rPr lang="en-GB" sz="2100" cap="none" dirty="0">
                <a:solidFill>
                  <a:srgbClr val="222222"/>
                </a:solidFill>
                <a:latin typeface="Book Antiqua" panose="02040602050305030304" pitchFamily="18" charset="0"/>
                <a:ea typeface="Calibri" panose="020F0502020204030204" pitchFamily="34" charset="0"/>
                <a:cs typeface="Times New Roman" panose="02020603050405020304" pitchFamily="18" charset="0"/>
              </a:rPr>
              <a:t>Human rights approach is promoted because it is perceived to secure higher standards of environmental sustainability based on the obligations of government to implement interventions to prevent and control activities that affect it</a:t>
            </a:r>
          </a:p>
          <a:p>
            <a:pPr algn="just">
              <a:lnSpc>
                <a:spcPct val="100000"/>
              </a:lnSpc>
              <a:spcBef>
                <a:spcPts val="0"/>
              </a:spcBef>
            </a:pPr>
            <a:endParaRPr lang="en-GB" sz="2100" cap="none" dirty="0">
              <a:latin typeface="Times New Roman" panose="02020603050405020304" pitchFamily="18" charset="0"/>
              <a:ea typeface="Calibri" panose="020F0502020204030204" pitchFamily="34" charset="0"/>
            </a:endParaRPr>
          </a:p>
          <a:p>
            <a:pPr algn="just">
              <a:lnSpc>
                <a:spcPct val="100000"/>
              </a:lnSpc>
              <a:spcBef>
                <a:spcPts val="0"/>
              </a:spcBef>
            </a:pPr>
            <a:r>
              <a:rPr lang="en-GB" sz="2100" cap="none" dirty="0">
                <a:solidFill>
                  <a:srgbClr val="222222"/>
                </a:solidFill>
                <a:latin typeface="Book Antiqua" panose="02040602050305030304" pitchFamily="18" charset="0"/>
                <a:ea typeface="Calibri" panose="020F0502020204030204" pitchFamily="34" charset="0"/>
                <a:cs typeface="Times New Roman" panose="02020603050405020304" pitchFamily="18" charset="0"/>
              </a:rPr>
              <a:t>Proponents argue that it ensures that governments are directly accountable for their failure to regulate and control </a:t>
            </a:r>
            <a:r>
              <a:rPr lang="en-GB" sz="2100" cap="none" dirty="0">
                <a:latin typeface="Book Antiqua" panose="02040602050305030304" pitchFamily="18" charset="0"/>
                <a:ea typeface="Calibri" panose="020F0502020204030204" pitchFamily="34" charset="0"/>
                <a:cs typeface="Times New Roman" panose="02020603050405020304" pitchFamily="18" charset="0"/>
              </a:rPr>
              <a:t>environmental nuisances and enforcing environmental laws</a:t>
            </a:r>
            <a:endParaRPr lang="en-US" sz="2100" cap="none"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69B7AD63-7122-4EB1-A43F-52ED888C42DA}"/>
              </a:ext>
            </a:extLst>
          </p:cNvPr>
          <p:cNvSpPr>
            <a:spLocks noGrp="1"/>
          </p:cNvSpPr>
          <p:nvPr>
            <p:ph type="sldNum" sz="quarter" idx="12"/>
          </p:nvPr>
        </p:nvSpPr>
        <p:spPr/>
        <p:txBody>
          <a:bodyPr/>
          <a:lstStyle/>
          <a:p>
            <a:pPr>
              <a:defRPr/>
            </a:pPr>
            <a:fld id="{9FBB86DD-B0EB-42B6-BA85-74D3CB2BD621}" type="slidenum">
              <a:rPr lang="en-US" smtClean="0"/>
              <a:pPr>
                <a:defRPr/>
              </a:pPr>
              <a:t>6</a:t>
            </a:fld>
            <a:endParaRPr lang="en-US" dirty="0"/>
          </a:p>
        </p:txBody>
      </p:sp>
    </p:spTree>
    <p:extLst>
      <p:ext uri="{BB962C8B-B14F-4D97-AF65-F5344CB8AC3E}">
        <p14:creationId xmlns:p14="http://schemas.microsoft.com/office/powerpoint/2010/main" val="1224623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15FB6-C08E-4172-9CA2-CAAD84220DCB}"/>
              </a:ext>
            </a:extLst>
          </p:cNvPr>
          <p:cNvSpPr>
            <a:spLocks noGrp="1"/>
          </p:cNvSpPr>
          <p:nvPr>
            <p:ph type="title"/>
          </p:nvPr>
        </p:nvSpPr>
        <p:spPr>
          <a:xfrm>
            <a:off x="685332" y="304801"/>
            <a:ext cx="7773338" cy="914400"/>
          </a:xfrm>
        </p:spPr>
        <p:txBody>
          <a:bodyPr>
            <a:noAutofit/>
          </a:bodyPr>
          <a:lstStyle/>
          <a:p>
            <a:br>
              <a:rPr lang="en-GB" sz="3200" dirty="0">
                <a:solidFill>
                  <a:srgbClr val="FF0000"/>
                </a:solidFill>
              </a:rPr>
            </a:br>
            <a:r>
              <a:rPr lang="en-GB" sz="3200" dirty="0">
                <a:solidFill>
                  <a:srgbClr val="FF0000"/>
                </a:solidFill>
              </a:rPr>
              <a:t>Introduction</a:t>
            </a:r>
            <a:br>
              <a:rPr lang="en-GB" sz="3200" dirty="0">
                <a:solidFill>
                  <a:srgbClr val="FF0000"/>
                </a:solidFill>
              </a:rPr>
            </a:br>
            <a:endParaRPr lang="en-GB" sz="3200" dirty="0">
              <a:solidFill>
                <a:srgbClr val="FF0000"/>
              </a:solidFill>
            </a:endParaRPr>
          </a:p>
        </p:txBody>
      </p:sp>
      <p:sp>
        <p:nvSpPr>
          <p:cNvPr id="3" name="Content Placeholder 2">
            <a:extLst>
              <a:ext uri="{FF2B5EF4-FFF2-40B4-BE49-F238E27FC236}">
                <a16:creationId xmlns:a16="http://schemas.microsoft.com/office/drawing/2014/main" id="{7918A46B-B061-4881-A605-76217F55CC23}"/>
              </a:ext>
            </a:extLst>
          </p:cNvPr>
          <p:cNvSpPr>
            <a:spLocks noGrp="1"/>
          </p:cNvSpPr>
          <p:nvPr>
            <p:ph sz="quarter" idx="13"/>
          </p:nvPr>
        </p:nvSpPr>
        <p:spPr>
          <a:xfrm>
            <a:off x="457200" y="1219200"/>
            <a:ext cx="8229600" cy="5943600"/>
          </a:xfrm>
        </p:spPr>
        <p:txBody>
          <a:bodyPr>
            <a:noAutofit/>
          </a:bodyPr>
          <a:lstStyle/>
          <a:p>
            <a:pPr algn="just">
              <a:lnSpc>
                <a:spcPct val="100000"/>
              </a:lnSpc>
              <a:spcAft>
                <a:spcPts val="0"/>
              </a:spcAft>
            </a:pPr>
            <a:r>
              <a:rPr lang="en-GB" sz="2200" cap="none" dirty="0">
                <a:solidFill>
                  <a:srgbClr val="222222"/>
                </a:solidFill>
                <a:latin typeface="Book Antiqua" panose="02040602050305030304" pitchFamily="18" charset="0"/>
                <a:ea typeface="Calibri" panose="020F0502020204030204" pitchFamily="34" charset="0"/>
                <a:cs typeface="Times New Roman" panose="02020603050405020304" pitchFamily="18" charset="0"/>
              </a:rPr>
              <a:t>Some critics find it too limiting because the environment should not be protected to serve interests and purposes of humans only but the intrinsic value should be considered too </a:t>
            </a:r>
          </a:p>
          <a:p>
            <a:pPr algn="just">
              <a:lnSpc>
                <a:spcPct val="100000"/>
              </a:lnSpc>
              <a:spcAft>
                <a:spcPts val="0"/>
              </a:spcAft>
            </a:pPr>
            <a:r>
              <a:rPr lang="en-GB" sz="2200" cap="none" dirty="0">
                <a:solidFill>
                  <a:srgbClr val="222222"/>
                </a:solidFill>
                <a:latin typeface="Book Antiqua" panose="02040602050305030304" pitchFamily="18" charset="0"/>
                <a:ea typeface="Calibri" panose="020F0502020204030204" pitchFamily="34" charset="0"/>
                <a:cs typeface="Times New Roman" panose="02020603050405020304" pitchFamily="18" charset="0"/>
              </a:rPr>
              <a:t>Human rights are a global standard which is difficult to set for environmental sustainability.</a:t>
            </a:r>
          </a:p>
          <a:p>
            <a:pPr algn="just">
              <a:lnSpc>
                <a:spcPct val="100000"/>
              </a:lnSpc>
              <a:spcAft>
                <a:spcPts val="0"/>
              </a:spcAft>
            </a:pPr>
            <a:r>
              <a:rPr lang="en-GB" sz="2200" cap="none" dirty="0">
                <a:solidFill>
                  <a:srgbClr val="222222"/>
                </a:solidFill>
                <a:latin typeface="Book Antiqua" panose="02040602050305030304" pitchFamily="18" charset="0"/>
                <a:ea typeface="Calibri" panose="020F0502020204030204" pitchFamily="34" charset="0"/>
                <a:cs typeface="Times New Roman" panose="02020603050405020304" pitchFamily="18" charset="0"/>
              </a:rPr>
              <a:t> Others contend that, using HR approach to ensure environmental sustainability is not fair because it places treatment of human beings and plants/animals on the same ethical plane</a:t>
            </a:r>
          </a:p>
          <a:p>
            <a:pPr marL="0" indent="0" algn="just">
              <a:lnSpc>
                <a:spcPct val="100000"/>
              </a:lnSpc>
              <a:spcAft>
                <a:spcPts val="0"/>
              </a:spcAft>
              <a:buNone/>
            </a:pPr>
            <a:endParaRPr lang="en-GB" sz="2200" cap="none" dirty="0">
              <a:solidFill>
                <a:srgbClr val="222222"/>
              </a:solidFill>
              <a:latin typeface="Book Antiqua" panose="02040602050305030304" pitchFamily="18" charset="0"/>
              <a:ea typeface="Calibri" panose="020F0502020204030204" pitchFamily="34" charset="0"/>
              <a:cs typeface="Times New Roman" panose="02020603050405020304" pitchFamily="18" charset="0"/>
            </a:endParaRPr>
          </a:p>
          <a:p>
            <a:pPr lvl="0">
              <a:lnSpc>
                <a:spcPct val="110000"/>
              </a:lnSpc>
              <a:spcBef>
                <a:spcPts val="0"/>
              </a:spcBef>
              <a:buClr>
                <a:prstClr val="black"/>
              </a:buClr>
            </a:pPr>
            <a:r>
              <a:rPr lang="en-GB" sz="2200" cap="none" dirty="0">
                <a:solidFill>
                  <a:srgbClr val="222222"/>
                </a:solidFill>
                <a:latin typeface="Book Antiqua" panose="02040602050305030304" pitchFamily="18" charset="0"/>
                <a:ea typeface="Calibri" panose="020F0502020204030204" pitchFamily="34" charset="0"/>
                <a:cs typeface="Times New Roman" panose="02020603050405020304" pitchFamily="18" charset="0"/>
              </a:rPr>
              <a:t>Despite the reservations,</a:t>
            </a:r>
            <a:r>
              <a:rPr lang="en-GB" sz="2200" dirty="0">
                <a:solidFill>
                  <a:prstClr val="black"/>
                </a:solidFill>
                <a:latin typeface="Book Antiqua" panose="02040602050305030304" pitchFamily="18" charset="0"/>
                <a:ea typeface="Calibri" panose="020F0502020204030204" pitchFamily="34" charset="0"/>
                <a:cs typeface="Times New Roman" panose="02020603050405020304" pitchFamily="18" charset="0"/>
              </a:rPr>
              <a:t> UN </a:t>
            </a:r>
            <a:r>
              <a:rPr lang="en-GB" sz="2200" cap="none" dirty="0">
                <a:solidFill>
                  <a:prstClr val="black"/>
                </a:solidFill>
                <a:latin typeface="Book Antiqua" panose="02040602050305030304" pitchFamily="18" charset="0"/>
                <a:ea typeface="Calibri" panose="020F0502020204030204" pitchFamily="34" charset="0"/>
                <a:cs typeface="Times New Roman" panose="02020603050405020304" pitchFamily="18" charset="0"/>
              </a:rPr>
              <a:t>human rights committee</a:t>
            </a:r>
            <a:r>
              <a:rPr lang="en-GB" sz="2200" cap="none" dirty="0">
                <a:solidFill>
                  <a:srgbClr val="222222"/>
                </a:solidFill>
                <a:latin typeface="Book Antiqua" panose="02040602050305030304" pitchFamily="18" charset="0"/>
                <a:ea typeface="Calibri" panose="020F0502020204030204" pitchFamily="34" charset="0"/>
                <a:cs typeface="Times New Roman" panose="02020603050405020304" pitchFamily="18" charset="0"/>
              </a:rPr>
              <a:t> </a:t>
            </a:r>
            <a:r>
              <a:rPr lang="en-GB" sz="2200" cap="none" dirty="0">
                <a:solidFill>
                  <a:prstClr val="black"/>
                </a:solidFill>
                <a:latin typeface="Book Antiqua" panose="02040602050305030304" pitchFamily="18" charset="0"/>
                <a:ea typeface="Calibri" panose="020F0502020204030204" pitchFamily="34" charset="0"/>
                <a:cs typeface="Times New Roman" panose="02020603050405020304" pitchFamily="18" charset="0"/>
              </a:rPr>
              <a:t>resolution 2005/60 recognized the link between human</a:t>
            </a:r>
            <a:r>
              <a:rPr lang="en-GB" sz="2200" cap="none" dirty="0">
                <a:solidFill>
                  <a:srgbClr val="222222"/>
                </a:solidFill>
                <a:latin typeface="Book Antiqua" panose="02040602050305030304" pitchFamily="18" charset="0"/>
                <a:ea typeface="Calibri" panose="020F0502020204030204" pitchFamily="34" charset="0"/>
                <a:cs typeface="Times New Roman" panose="02020603050405020304" pitchFamily="18" charset="0"/>
              </a:rPr>
              <a:t> </a:t>
            </a:r>
            <a:r>
              <a:rPr lang="en-GB" sz="2200" cap="none" dirty="0">
                <a:solidFill>
                  <a:prstClr val="black"/>
                </a:solidFill>
                <a:latin typeface="Book Antiqua" panose="02040602050305030304" pitchFamily="18" charset="0"/>
                <a:ea typeface="Calibri" panose="020F0502020204030204" pitchFamily="34" charset="0"/>
                <a:cs typeface="Times New Roman" panose="02020603050405020304" pitchFamily="18" charset="0"/>
              </a:rPr>
              <a:t>rights, environmental protection, and sustainable development</a:t>
            </a:r>
          </a:p>
        </p:txBody>
      </p:sp>
      <p:sp>
        <p:nvSpPr>
          <p:cNvPr id="4" name="Slide Number Placeholder 3">
            <a:extLst>
              <a:ext uri="{FF2B5EF4-FFF2-40B4-BE49-F238E27FC236}">
                <a16:creationId xmlns:a16="http://schemas.microsoft.com/office/drawing/2014/main" id="{76DAADCE-19A8-4805-83C4-4F9AFE675B01}"/>
              </a:ext>
            </a:extLst>
          </p:cNvPr>
          <p:cNvSpPr>
            <a:spLocks noGrp="1"/>
          </p:cNvSpPr>
          <p:nvPr>
            <p:ph type="sldNum" sz="quarter" idx="12"/>
          </p:nvPr>
        </p:nvSpPr>
        <p:spPr/>
        <p:txBody>
          <a:bodyPr/>
          <a:lstStyle/>
          <a:p>
            <a:pPr>
              <a:defRPr/>
            </a:pPr>
            <a:fld id="{9FBB86DD-B0EB-42B6-BA85-74D3CB2BD621}" type="slidenum">
              <a:rPr lang="en-US" smtClean="0"/>
              <a:pPr>
                <a:defRPr/>
              </a:pPr>
              <a:t>7</a:t>
            </a:fld>
            <a:endParaRPr lang="en-US" dirty="0"/>
          </a:p>
        </p:txBody>
      </p:sp>
    </p:spTree>
    <p:extLst>
      <p:ext uri="{BB962C8B-B14F-4D97-AF65-F5344CB8AC3E}">
        <p14:creationId xmlns:p14="http://schemas.microsoft.com/office/powerpoint/2010/main" val="221908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8FFA1-7A90-4801-8EBA-9EE70BC85CBB}"/>
              </a:ext>
            </a:extLst>
          </p:cNvPr>
          <p:cNvSpPr>
            <a:spLocks noGrp="1"/>
          </p:cNvSpPr>
          <p:nvPr>
            <p:ph type="title"/>
          </p:nvPr>
        </p:nvSpPr>
        <p:spPr>
          <a:xfrm>
            <a:off x="304801" y="152400"/>
            <a:ext cx="8494016" cy="1057882"/>
          </a:xfrm>
        </p:spPr>
        <p:txBody>
          <a:bodyPr>
            <a:noAutofit/>
          </a:bodyPr>
          <a:lstStyle/>
          <a:p>
            <a:r>
              <a:rPr lang="en-US" sz="4000" b="1" dirty="0">
                <a:latin typeface="Baskerville Old Face" panose="02020602080505020303" pitchFamily="18" charset="0"/>
              </a:rPr>
              <a:t>introduction</a:t>
            </a:r>
          </a:p>
        </p:txBody>
      </p:sp>
      <p:sp>
        <p:nvSpPr>
          <p:cNvPr id="3" name="Content Placeholder 2">
            <a:extLst>
              <a:ext uri="{FF2B5EF4-FFF2-40B4-BE49-F238E27FC236}">
                <a16:creationId xmlns:a16="http://schemas.microsoft.com/office/drawing/2014/main" id="{13D19448-8E5D-4E7B-9D6A-81CA3ED375BF}"/>
              </a:ext>
            </a:extLst>
          </p:cNvPr>
          <p:cNvSpPr>
            <a:spLocks noGrp="1"/>
          </p:cNvSpPr>
          <p:nvPr>
            <p:ph sz="quarter" idx="13"/>
          </p:nvPr>
        </p:nvSpPr>
        <p:spPr>
          <a:xfrm>
            <a:off x="304800" y="1362682"/>
            <a:ext cx="8494017" cy="5495318"/>
          </a:xfrm>
        </p:spPr>
        <p:txBody>
          <a:bodyPr>
            <a:normAutofit/>
          </a:bodyPr>
          <a:lstStyle/>
          <a:p>
            <a:pPr algn="just">
              <a:lnSpc>
                <a:spcPct val="110000"/>
              </a:lnSpc>
              <a:spcBef>
                <a:spcPts val="0"/>
              </a:spcBef>
            </a:pPr>
            <a:r>
              <a:rPr lang="en-GB" cap="none" dirty="0">
                <a:latin typeface="Book Antiqua" panose="02040602050305030304" pitchFamily="18" charset="0"/>
                <a:ea typeface="Calibri" panose="020F0502020204030204" pitchFamily="34" charset="0"/>
                <a:cs typeface="Times New Roman" panose="02020603050405020304" pitchFamily="18" charset="0"/>
              </a:rPr>
              <a:t>Principle 10 of the Rio declaration,  seeks to ensure that every person  has access to justice in environmental matters</a:t>
            </a:r>
            <a:endParaRPr lang="en-US" cap="none" dirty="0">
              <a:latin typeface="Calibri" panose="020F0502020204030204" pitchFamily="34" charset="0"/>
              <a:cs typeface="Calibri" panose="020F0502020204030204" pitchFamily="34" charset="0"/>
            </a:endParaRPr>
          </a:p>
          <a:p>
            <a:pPr algn="just"/>
            <a:r>
              <a:rPr lang="en-GB" cap="none" dirty="0">
                <a:latin typeface="Book Antiqua" panose="02040602050305030304" pitchFamily="18" charset="0"/>
                <a:ea typeface="Calibri" panose="020F0502020204030204" pitchFamily="34" charset="0"/>
                <a:cs typeface="Times New Roman" panose="02020603050405020304" pitchFamily="18" charset="0"/>
              </a:rPr>
              <a:t>Article 24 of African (Banjul) charter on human and peoples' rights recognises</a:t>
            </a:r>
            <a:r>
              <a:rPr lang="en-GB" b="1" cap="none" dirty="0">
                <a:latin typeface="Book Antiqua" panose="02040602050305030304" pitchFamily="18" charset="0"/>
                <a:ea typeface="Calibri" panose="020F0502020204030204" pitchFamily="34" charset="0"/>
                <a:cs typeface="Times New Roman" panose="02020603050405020304" pitchFamily="18" charset="0"/>
              </a:rPr>
              <a:t> </a:t>
            </a:r>
            <a:r>
              <a:rPr lang="en-GB" cap="none" dirty="0">
                <a:latin typeface="Book Antiqua" panose="02040602050305030304" pitchFamily="18" charset="0"/>
                <a:ea typeface="Calibri" panose="020F0502020204030204" pitchFamily="34" charset="0"/>
                <a:cs typeface="Times New Roman" panose="02020603050405020304" pitchFamily="18" charset="0"/>
              </a:rPr>
              <a:t>the right of "all peoples" to a generally “satisfactory” environment favourable to their development.</a:t>
            </a:r>
          </a:p>
          <a:p>
            <a:pPr algn="just"/>
            <a:r>
              <a:rPr lang="en-GB" cap="none" dirty="0">
                <a:latin typeface="Book Antiqua" panose="02040602050305030304" pitchFamily="18" charset="0"/>
                <a:ea typeface="Calibri" panose="020F0502020204030204" pitchFamily="34" charset="0"/>
                <a:cs typeface="Times New Roman" panose="02020603050405020304" pitchFamily="18" charset="0"/>
              </a:rPr>
              <a:t>Principle 23 of the 1982 world charter for nature, provides that “all</a:t>
            </a:r>
            <a:r>
              <a:rPr lang="en-GB" cap="none" dirty="0">
                <a:solidFill>
                  <a:srgbClr val="000000"/>
                </a:solidFill>
                <a:latin typeface="Book Antiqua" panose="02040602050305030304" pitchFamily="18" charset="0"/>
                <a:ea typeface="Times New Roman" panose="02020603050405020304" pitchFamily="18" charset="0"/>
                <a:cs typeface="Times New Roman" panose="02020603050405020304" pitchFamily="18" charset="0"/>
              </a:rPr>
              <a:t> persons shall have access to means of redress when their environment has suffered damage or degradation</a:t>
            </a:r>
            <a:r>
              <a:rPr lang="en-GB" cap="none" dirty="0">
                <a:latin typeface="Book Antiqua" panose="02040602050305030304" pitchFamily="18" charset="0"/>
                <a:ea typeface="Calibri" panose="020F0502020204030204" pitchFamily="34" charset="0"/>
                <a:cs typeface="Times New Roman" panose="02020603050405020304" pitchFamily="18" charset="0"/>
              </a:rPr>
              <a:t>." </a:t>
            </a:r>
          </a:p>
          <a:p>
            <a:pPr algn="just"/>
            <a:r>
              <a:rPr lang="en-GB" cap="none" dirty="0">
                <a:latin typeface="Book Antiqua" panose="02040602050305030304" pitchFamily="18" charset="0"/>
                <a:ea typeface="Calibri" panose="020F0502020204030204" pitchFamily="34" charset="0"/>
                <a:cs typeface="Times New Roman" panose="02020603050405020304" pitchFamily="18" charset="0"/>
              </a:rPr>
              <a:t>Article 12 of the international covenant on economic, social and cultural rights recognizes individuals' right to health and provides that state parties will take steps to improve environmental and industrial hygiene</a:t>
            </a:r>
            <a:endParaRPr lang="en-US" cap="none"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C193ABFA-E606-4451-B015-1EA676ACFA33}"/>
              </a:ext>
            </a:extLst>
          </p:cNvPr>
          <p:cNvSpPr>
            <a:spLocks noGrp="1"/>
          </p:cNvSpPr>
          <p:nvPr>
            <p:ph type="sldNum" sz="quarter" idx="12"/>
          </p:nvPr>
        </p:nvSpPr>
        <p:spPr/>
        <p:txBody>
          <a:bodyPr/>
          <a:lstStyle/>
          <a:p>
            <a:pPr>
              <a:defRPr/>
            </a:pPr>
            <a:fld id="{9FBB86DD-B0EB-42B6-BA85-74D3CB2BD621}" type="slidenum">
              <a:rPr lang="en-US" smtClean="0"/>
              <a:pPr>
                <a:defRPr/>
              </a:pPr>
              <a:t>8</a:t>
            </a:fld>
            <a:endParaRPr lang="en-US" dirty="0"/>
          </a:p>
        </p:txBody>
      </p:sp>
    </p:spTree>
    <p:extLst>
      <p:ext uri="{BB962C8B-B14F-4D97-AF65-F5344CB8AC3E}">
        <p14:creationId xmlns:p14="http://schemas.microsoft.com/office/powerpoint/2010/main" val="3909672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8FFA1-7A90-4801-8EBA-9EE70BC85CBB}"/>
              </a:ext>
            </a:extLst>
          </p:cNvPr>
          <p:cNvSpPr>
            <a:spLocks noGrp="1"/>
          </p:cNvSpPr>
          <p:nvPr>
            <p:ph type="title"/>
          </p:nvPr>
        </p:nvSpPr>
        <p:spPr>
          <a:xfrm>
            <a:off x="721148" y="152400"/>
            <a:ext cx="7773338" cy="1057882"/>
          </a:xfrm>
        </p:spPr>
        <p:txBody>
          <a:bodyPr>
            <a:normAutofit fontScale="90000"/>
          </a:bodyPr>
          <a:lstStyle/>
          <a:p>
            <a:pPr algn="l">
              <a:lnSpc>
                <a:spcPct val="150000"/>
              </a:lnSpc>
              <a:spcAft>
                <a:spcPts val="800"/>
              </a:spcAft>
            </a:pPr>
            <a:br>
              <a:rPr lang="en-GB" sz="3100" b="1" dirty="0">
                <a:latin typeface="Book Antiqua" panose="02040602050305030304" pitchFamily="18" charset="0"/>
                <a:ea typeface="Calibri" panose="020F0502020204030204" pitchFamily="34" charset="0"/>
                <a:cs typeface="Times New Roman" panose="02020603050405020304" pitchFamily="18" charset="0"/>
              </a:rPr>
            </a:br>
            <a:r>
              <a:rPr lang="en-GB" sz="2200" b="1" dirty="0">
                <a:latin typeface="Book Antiqua" panose="02040602050305030304" pitchFamily="18" charset="0"/>
                <a:ea typeface="Calibri" panose="020F0502020204030204" pitchFamily="34" charset="0"/>
                <a:cs typeface="Times New Roman" panose="02020603050405020304" pitchFamily="18" charset="0"/>
              </a:rPr>
              <a:t>Discourses on environmental sustainability</a:t>
            </a:r>
            <a:br>
              <a:rPr lang="en-GB" sz="4000" dirty="0">
                <a:latin typeface="Calibri" panose="020F0502020204030204" pitchFamily="34" charset="0"/>
                <a:ea typeface="Calibri" panose="020F0502020204030204" pitchFamily="34" charset="0"/>
                <a:cs typeface="Times New Roman" panose="02020603050405020304" pitchFamily="18" charset="0"/>
              </a:rPr>
            </a:br>
            <a:endParaRPr lang="en-US" sz="4000" b="1" dirty="0">
              <a:latin typeface="Aharoni" panose="02010803020104030203" pitchFamily="2" charset="-79"/>
              <a:cs typeface="Aharoni" panose="02010803020104030203" pitchFamily="2" charset="-79"/>
            </a:endParaRPr>
          </a:p>
        </p:txBody>
      </p:sp>
      <p:sp>
        <p:nvSpPr>
          <p:cNvPr id="3" name="Content Placeholder 2">
            <a:extLst>
              <a:ext uri="{FF2B5EF4-FFF2-40B4-BE49-F238E27FC236}">
                <a16:creationId xmlns:a16="http://schemas.microsoft.com/office/drawing/2014/main" id="{13D19448-8E5D-4E7B-9D6A-81CA3ED375BF}"/>
              </a:ext>
            </a:extLst>
          </p:cNvPr>
          <p:cNvSpPr>
            <a:spLocks noGrp="1"/>
          </p:cNvSpPr>
          <p:nvPr>
            <p:ph sz="quarter" idx="13"/>
          </p:nvPr>
        </p:nvSpPr>
        <p:spPr>
          <a:xfrm>
            <a:off x="457200" y="1210283"/>
            <a:ext cx="8153400" cy="5266718"/>
          </a:xfrm>
        </p:spPr>
        <p:txBody>
          <a:bodyPr>
            <a:normAutofit/>
          </a:bodyPr>
          <a:lstStyle/>
          <a:p>
            <a:pPr algn="just">
              <a:lnSpc>
                <a:spcPct val="100000"/>
              </a:lnSpc>
            </a:pPr>
            <a:r>
              <a:rPr lang="en-GB" sz="2400" cap="none" dirty="0">
                <a:latin typeface="Book Antiqua" panose="02040602050305030304" pitchFamily="18" charset="0"/>
                <a:ea typeface="Calibri" panose="020F0502020204030204" pitchFamily="34" charset="0"/>
                <a:cs typeface="Times New Roman" panose="02020603050405020304" pitchFamily="18" charset="0"/>
              </a:rPr>
              <a:t>I present 4 levels of environmental sustainability provided by Goodland, (1995) whose characterisation is based </a:t>
            </a:r>
            <a:r>
              <a:rPr lang="en-GB" sz="2400" cap="none" dirty="0">
                <a:latin typeface="Book Antiqua" panose="02040602050305030304" pitchFamily="18" charset="0"/>
                <a:ea typeface="Calibri" panose="020F0502020204030204" pitchFamily="34" charset="0"/>
                <a:cs typeface="Times-Roman"/>
              </a:rPr>
              <a:t>on the extent to which functions of natural capital are substitutable</a:t>
            </a:r>
            <a:r>
              <a:rPr lang="en-GB" sz="2400" cap="none" dirty="0">
                <a:latin typeface="Book Antiqua" panose="02040602050305030304" pitchFamily="18" charset="0"/>
                <a:ea typeface="Calibri" panose="020F0502020204030204" pitchFamily="34" charset="0"/>
                <a:cs typeface="Times New Roman" panose="02020603050405020304" pitchFamily="18" charset="0"/>
              </a:rPr>
              <a:t> to human-made capital</a:t>
            </a:r>
          </a:p>
          <a:p>
            <a:pPr algn="just">
              <a:lnSpc>
                <a:spcPct val="100000"/>
              </a:lnSpc>
            </a:pPr>
            <a:r>
              <a:rPr lang="en-GB" sz="2400" i="1" cap="none" dirty="0">
                <a:latin typeface="Book Antiqua" panose="02040602050305030304" pitchFamily="18" charset="0"/>
                <a:ea typeface="Calibri" panose="020F0502020204030204" pitchFamily="34" charset="0"/>
                <a:cs typeface="Times-Italic"/>
              </a:rPr>
              <a:t>Natural capital </a:t>
            </a:r>
            <a:r>
              <a:rPr lang="en-GB" sz="2400" cap="none" dirty="0">
                <a:latin typeface="Book Antiqua" panose="02040602050305030304" pitchFamily="18" charset="0"/>
                <a:ea typeface="Calibri" panose="020F0502020204030204" pitchFamily="34" charset="0"/>
                <a:cs typeface="Times-Roman"/>
              </a:rPr>
              <a:t>“any stock of natural resources or environmental assets</a:t>
            </a:r>
            <a:r>
              <a:rPr lang="en-GB" sz="2400" i="1" cap="none" dirty="0">
                <a:latin typeface="Book Antiqua" panose="02040602050305030304" pitchFamily="18" charset="0"/>
                <a:ea typeface="Calibri" panose="020F0502020204030204" pitchFamily="34" charset="0"/>
                <a:cs typeface="Times-Italic"/>
              </a:rPr>
              <a:t> </a:t>
            </a:r>
            <a:r>
              <a:rPr lang="en-GB" sz="2400" cap="none" dirty="0">
                <a:latin typeface="Book Antiqua" panose="02040602050305030304" pitchFamily="18" charset="0"/>
                <a:ea typeface="Calibri" panose="020F0502020204030204" pitchFamily="34" charset="0"/>
                <a:cs typeface="Times-Roman"/>
              </a:rPr>
              <a:t>which provide a flow of useful goods</a:t>
            </a:r>
            <a:r>
              <a:rPr lang="en-GB" sz="2400" i="1" cap="none" dirty="0">
                <a:latin typeface="Book Antiqua" panose="02040602050305030304" pitchFamily="18" charset="0"/>
                <a:ea typeface="Calibri" panose="020F0502020204030204" pitchFamily="34" charset="0"/>
                <a:cs typeface="Times-Italic"/>
              </a:rPr>
              <a:t> </a:t>
            </a:r>
            <a:r>
              <a:rPr lang="en-GB" sz="2400" cap="none" dirty="0">
                <a:latin typeface="Book Antiqua" panose="02040602050305030304" pitchFamily="18" charset="0"/>
                <a:ea typeface="Calibri" panose="020F0502020204030204" pitchFamily="34" charset="0"/>
                <a:cs typeface="Times-Roman"/>
              </a:rPr>
              <a:t>or services, now and in the future". </a:t>
            </a:r>
          </a:p>
          <a:p>
            <a:pPr algn="just">
              <a:lnSpc>
                <a:spcPct val="100000"/>
              </a:lnSpc>
            </a:pPr>
            <a:r>
              <a:rPr lang="en-GB" sz="2400" cap="none" dirty="0">
                <a:latin typeface="Book Antiqua" panose="02040602050305030304" pitchFamily="18" charset="0"/>
                <a:ea typeface="Calibri" panose="020F0502020204030204" pitchFamily="34" charset="0"/>
                <a:cs typeface="Times-Roman"/>
              </a:rPr>
              <a:t>This is for both human and non-human systems. </a:t>
            </a:r>
          </a:p>
          <a:p>
            <a:pPr algn="just">
              <a:lnSpc>
                <a:spcPct val="100000"/>
              </a:lnSpc>
            </a:pPr>
            <a:r>
              <a:rPr lang="en-GB" sz="2400" cap="none" dirty="0">
                <a:latin typeface="Book Antiqua" panose="02040602050305030304" pitchFamily="18" charset="0"/>
                <a:ea typeface="Calibri" panose="020F0502020204030204" pitchFamily="34" charset="0"/>
                <a:cs typeface="Times-Roman"/>
              </a:rPr>
              <a:t>The function of natural capital can be essential to the maintenance of natural capital itself, or maintenance of the goods and services provided by the natural capital </a:t>
            </a:r>
            <a:endParaRPr lang="en-US" sz="2400" cap="none" dirty="0">
              <a:latin typeface="Baskerville Old Face" panose="02020602080505020303" pitchFamily="18" charset="0"/>
              <a:cs typeface="Calibri" panose="020F0502020204030204" pitchFamily="34" charset="0"/>
            </a:endParaRPr>
          </a:p>
        </p:txBody>
      </p:sp>
      <p:sp>
        <p:nvSpPr>
          <p:cNvPr id="4" name="Slide Number Placeholder 3">
            <a:extLst>
              <a:ext uri="{FF2B5EF4-FFF2-40B4-BE49-F238E27FC236}">
                <a16:creationId xmlns:a16="http://schemas.microsoft.com/office/drawing/2014/main" id="{C193ABFA-E606-4451-B015-1EA676ACFA33}"/>
              </a:ext>
            </a:extLst>
          </p:cNvPr>
          <p:cNvSpPr>
            <a:spLocks noGrp="1"/>
          </p:cNvSpPr>
          <p:nvPr>
            <p:ph type="sldNum" sz="quarter" idx="12"/>
          </p:nvPr>
        </p:nvSpPr>
        <p:spPr/>
        <p:txBody>
          <a:bodyPr/>
          <a:lstStyle/>
          <a:p>
            <a:pPr>
              <a:defRPr/>
            </a:pPr>
            <a:fld id="{9FBB86DD-B0EB-42B6-BA85-74D3CB2BD621}" type="slidenum">
              <a:rPr lang="en-US" smtClean="0"/>
              <a:pPr>
                <a:defRPr/>
              </a:pPr>
              <a:t>9</a:t>
            </a:fld>
            <a:endParaRPr lang="en-US" dirty="0"/>
          </a:p>
        </p:txBody>
      </p:sp>
    </p:spTree>
    <p:extLst>
      <p:ext uri="{BB962C8B-B14F-4D97-AF65-F5344CB8AC3E}">
        <p14:creationId xmlns:p14="http://schemas.microsoft.com/office/powerpoint/2010/main" val="208390174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0</TotalTime>
  <Words>1530</Words>
  <Application>Microsoft Office PowerPoint</Application>
  <PresentationFormat>On-screen Show (4:3)</PresentationFormat>
  <Paragraphs>134</Paragraphs>
  <Slides>19</Slides>
  <Notes>0</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19</vt:i4>
      </vt:variant>
    </vt:vector>
  </HeadingPairs>
  <TitlesOfParts>
    <vt:vector size="35" baseType="lpstr">
      <vt:lpstr>Aharoni</vt:lpstr>
      <vt:lpstr>Arial</vt:lpstr>
      <vt:lpstr>Arial Black</vt:lpstr>
      <vt:lpstr>Arial Rounded MT Bold</vt:lpstr>
      <vt:lpstr>Baskerville Old Face</vt:lpstr>
      <vt:lpstr>Book Antiqua</vt:lpstr>
      <vt:lpstr>Calibri</vt:lpstr>
      <vt:lpstr>Georgia</vt:lpstr>
      <vt:lpstr>Helvetica</vt:lpstr>
      <vt:lpstr>Sabon LT Std</vt:lpstr>
      <vt:lpstr>Symbol</vt:lpstr>
      <vt:lpstr>Times New Roman</vt:lpstr>
      <vt:lpstr>Times-Italic</vt:lpstr>
      <vt:lpstr>Times-Roman</vt:lpstr>
      <vt:lpstr>Tw Cen MT</vt:lpstr>
      <vt:lpstr>Droplet</vt:lpstr>
      <vt:lpstr>ENVIRONMENTAL SUSTAINABILITY: A HUMAN RIGHTS ISSUE IN THE ALBERTINE REGION IN UGANDA?</vt:lpstr>
      <vt:lpstr>OUTLINE  </vt:lpstr>
      <vt:lpstr>introduction</vt:lpstr>
      <vt:lpstr>Introduction</vt:lpstr>
      <vt:lpstr>introduction</vt:lpstr>
      <vt:lpstr>introduction</vt:lpstr>
      <vt:lpstr> Introduction </vt:lpstr>
      <vt:lpstr>introduction</vt:lpstr>
      <vt:lpstr> Discourses on environmental sustainability </vt:lpstr>
      <vt:lpstr>levels of environmental sustainability </vt:lpstr>
      <vt:lpstr>levels of environmental sustainability </vt:lpstr>
      <vt:lpstr>Impacts of Oil and Gas exploration activities on ES and the associated human rights in the Albertine region in Uganda</vt:lpstr>
      <vt:lpstr>Impacts of Oil and Gas exploration activities on ES and the associated human rights in the Albertine region in Uganda</vt:lpstr>
      <vt:lpstr> Human rights that can be asserted  </vt:lpstr>
      <vt:lpstr> Human rights that can be asserted   </vt:lpstr>
      <vt:lpstr>Human rights that can be asserted </vt:lpstr>
      <vt:lpstr>Conclusion and Recommendations</vt:lpstr>
      <vt:lpstr>  Conclusion and Recommendations  </vt:lpstr>
      <vt:lpstr>ACKNOWLEDGEMENT</vt:lpstr>
    </vt:vector>
  </TitlesOfParts>
  <Company>MUK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CLIENT-ORIENTED MAKERERE UNIVERSITY</dc:title>
  <dc:creator>Namaalwa Justine</dc:creator>
  <cp:lastModifiedBy>Charlotte Nakakaawa Jjunju</cp:lastModifiedBy>
  <cp:revision>367</cp:revision>
  <dcterms:created xsi:type="dcterms:W3CDTF">2018-11-03T14:18:39Z</dcterms:created>
  <dcterms:modified xsi:type="dcterms:W3CDTF">2019-02-28T10:52:54Z</dcterms:modified>
</cp:coreProperties>
</file>