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1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8063"/>
            <a:ext cx="9448800" cy="1825096"/>
          </a:xfrm>
        </p:spPr>
        <p:txBody>
          <a:bodyPr/>
          <a:lstStyle/>
          <a:p>
            <a:r>
              <a:rPr lang="en-US" dirty="0" smtClean="0"/>
              <a:t>Petrol-UEM Project presentation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26859"/>
            <a:ext cx="9448800" cy="685800"/>
          </a:xfrm>
        </p:spPr>
        <p:txBody>
          <a:bodyPr/>
          <a:lstStyle/>
          <a:p>
            <a:r>
              <a:rPr lang="en-US" dirty="0" smtClean="0"/>
              <a:t>Trondheim - 26 February - 2019</a:t>
            </a:r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742" y="369854"/>
            <a:ext cx="4086029" cy="16984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735" y="722828"/>
            <a:ext cx="3058961" cy="123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4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dirty="0" smtClean="0"/>
              <a:t>Project </a:t>
            </a:r>
            <a:r>
              <a:rPr lang="pt-PT" dirty="0" err="1"/>
              <a:t>overview</a:t>
            </a:r>
            <a:r>
              <a:rPr lang="pt-PT" dirty="0"/>
              <a:t> (</a:t>
            </a:r>
            <a:r>
              <a:rPr lang="pt-PT" dirty="0" err="1"/>
              <a:t>brief</a:t>
            </a:r>
            <a:r>
              <a:rPr lang="pt-PT" dirty="0"/>
              <a:t> </a:t>
            </a:r>
            <a:r>
              <a:rPr lang="pt-PT" dirty="0" err="1"/>
              <a:t>summary</a:t>
            </a:r>
            <a:r>
              <a:rPr lang="pt-PT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it started</a:t>
            </a:r>
          </a:p>
          <a:p>
            <a:r>
              <a:rPr lang="en-US" dirty="0" smtClean="0"/>
              <a:t>Partners</a:t>
            </a:r>
          </a:p>
          <a:p>
            <a:r>
              <a:rPr lang="en-US" dirty="0" smtClean="0"/>
              <a:t>Main target area and </a:t>
            </a:r>
            <a:r>
              <a:rPr lang="en-US" dirty="0" err="1" smtClean="0"/>
              <a:t>Programme</a:t>
            </a:r>
            <a:r>
              <a:rPr lang="en-US" dirty="0" smtClean="0"/>
              <a:t>: genesis/structure/populations/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Relevance of collaboration within </a:t>
            </a:r>
            <a:r>
              <a:rPr lang="en-US" dirty="0" err="1" smtClean="0"/>
              <a:t>Mz</a:t>
            </a:r>
            <a:r>
              <a:rPr lang="en-US" dirty="0" smtClean="0"/>
              <a:t> development prospects</a:t>
            </a:r>
          </a:p>
          <a:p>
            <a:r>
              <a:rPr lang="en-US" dirty="0" smtClean="0"/>
              <a:t>Management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1115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Academic </a:t>
            </a:r>
            <a:r>
              <a:rPr lang="en-US" dirty="0" err="1"/>
              <a:t>programmes</a:t>
            </a:r>
            <a:r>
              <a:rPr lang="en-US" dirty="0"/>
              <a:t>- (new and revised) status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Bridging </a:t>
            </a:r>
            <a:r>
              <a:rPr lang="en-US" dirty="0" err="1" smtClean="0"/>
              <a:t>Programme</a:t>
            </a:r>
            <a:r>
              <a:rPr lang="en-US" dirty="0" smtClean="0"/>
              <a:t> overview (knowledge gap identified)</a:t>
            </a:r>
          </a:p>
          <a:p>
            <a:r>
              <a:rPr lang="en-US" dirty="0" smtClean="0"/>
              <a:t>MSc </a:t>
            </a:r>
            <a:r>
              <a:rPr lang="en-US" dirty="0" err="1" smtClean="0"/>
              <a:t>Programme</a:t>
            </a:r>
            <a:r>
              <a:rPr lang="en-US" dirty="0" smtClean="0"/>
              <a:t> overview </a:t>
            </a:r>
            <a:r>
              <a:rPr lang="en-US" dirty="0"/>
              <a:t>(</a:t>
            </a:r>
            <a:r>
              <a:rPr lang="en-US" i="1" dirty="0"/>
              <a:t>description and pictures of the main concept)</a:t>
            </a:r>
            <a:endParaRPr lang="en-US" dirty="0" smtClean="0"/>
          </a:p>
          <a:p>
            <a:r>
              <a:rPr lang="en-US" dirty="0" smtClean="0"/>
              <a:t>Plans for a BSc (</a:t>
            </a:r>
            <a:r>
              <a:rPr lang="en-US" dirty="0" err="1" smtClean="0"/>
              <a:t>Licenciatura</a:t>
            </a:r>
            <a:r>
              <a:rPr lang="en-US" dirty="0" smtClean="0"/>
              <a:t>)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Assistance to other </a:t>
            </a:r>
            <a:r>
              <a:rPr lang="en-US" dirty="0" err="1" smtClean="0"/>
              <a:t>programmes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Direct teaching activities; supervising activities; professor development programs</a:t>
            </a:r>
          </a:p>
          <a:p>
            <a:r>
              <a:rPr lang="en-US" dirty="0" smtClean="0"/>
              <a:t>Very opportune support of lectures and replacement of professor in Production Operations: further support in direct teaching expected</a:t>
            </a:r>
          </a:p>
          <a:p>
            <a:r>
              <a:rPr lang="en-US" dirty="0" smtClean="0"/>
              <a:t>Grants and </a:t>
            </a:r>
            <a:r>
              <a:rPr lang="en-US" dirty="0" err="1" smtClean="0"/>
              <a:t>programme</a:t>
            </a:r>
            <a:r>
              <a:rPr lang="en-US" dirty="0" smtClean="0"/>
              <a:t> sustainability </a:t>
            </a:r>
            <a:endParaRPr lang="en-US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1230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 </a:t>
            </a:r>
            <a:r>
              <a:rPr lang="en-US" dirty="0"/>
              <a:t>of research activities 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Academic </a:t>
            </a:r>
            <a:r>
              <a:rPr lang="en-US" dirty="0" err="1" smtClean="0"/>
              <a:t>Programme</a:t>
            </a:r>
            <a:r>
              <a:rPr lang="en-US" dirty="0" smtClean="0"/>
              <a:t> and </a:t>
            </a: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 err="1" smtClean="0"/>
              <a:t>programme</a:t>
            </a:r>
            <a:r>
              <a:rPr lang="en-US" dirty="0" smtClean="0"/>
              <a:t> both juvenile</a:t>
            </a:r>
          </a:p>
          <a:p>
            <a:r>
              <a:rPr lang="en-US" dirty="0" smtClean="0"/>
              <a:t>Research line identified and followed within Drilling Fluids</a:t>
            </a:r>
          </a:p>
          <a:p>
            <a:r>
              <a:rPr lang="en-US" dirty="0" smtClean="0"/>
              <a:t>Two dissertations defended with heavy supervisory work from NTNU (</a:t>
            </a:r>
            <a:r>
              <a:rPr lang="en-US" i="1" dirty="0" smtClean="0"/>
              <a:t>description and pictures ?</a:t>
            </a:r>
            <a:r>
              <a:rPr lang="en-US" dirty="0" smtClean="0"/>
              <a:t>)</a:t>
            </a:r>
          </a:p>
          <a:p>
            <a:r>
              <a:rPr lang="en-US" dirty="0" smtClean="0"/>
              <a:t>Further strong input from NTNU is establishing a Drilling Lab (equipment already purchased and delivered to MZ)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1854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Research </a:t>
            </a:r>
            <a:r>
              <a:rPr lang="en-US" dirty="0"/>
              <a:t>facilities supported by </a:t>
            </a:r>
            <a:r>
              <a:rPr lang="en-US" dirty="0" err="1"/>
              <a:t>EnPe</a:t>
            </a:r>
            <a:r>
              <a:rPr lang="en-US" dirty="0"/>
              <a:t>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(Brief grouping of lists of drilling lab equipment)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0307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Databases </a:t>
            </a:r>
            <a:r>
              <a:rPr lang="en-US" dirty="0"/>
              <a:t>or manuals developed with contribution from </a:t>
            </a:r>
            <a:r>
              <a:rPr lang="en-US" dirty="0" err="1"/>
              <a:t>EnPe</a:t>
            </a:r>
            <a:r>
              <a:rPr lang="en-US" dirty="0"/>
              <a:t>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Compendia from Drilling </a:t>
            </a:r>
          </a:p>
          <a:p>
            <a:r>
              <a:rPr lang="en-US" dirty="0" smtClean="0"/>
              <a:t>Lecture notes</a:t>
            </a:r>
          </a:p>
          <a:p>
            <a:r>
              <a:rPr lang="en-US" dirty="0" smtClean="0"/>
              <a:t>Editing to dissertation templates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0867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Any other research outputs or technologies developed under </a:t>
            </a:r>
            <a:r>
              <a:rPr lang="en-US" dirty="0" err="1"/>
              <a:t>EnPe</a:t>
            </a:r>
            <a:r>
              <a:rPr lang="en-US" dirty="0"/>
              <a:t> II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direct output from </a:t>
            </a:r>
            <a:r>
              <a:rPr lang="en-US" dirty="0" err="1" smtClean="0"/>
              <a:t>EnPe</a:t>
            </a:r>
            <a:r>
              <a:rPr lang="en-US" dirty="0" smtClean="0"/>
              <a:t> but with supervisory support of NTNU (e.g., properties of bentonite from </a:t>
            </a:r>
            <a:r>
              <a:rPr lang="en-US" dirty="0" err="1" smtClean="0"/>
              <a:t>Boane</a:t>
            </a:r>
            <a:r>
              <a:rPr lang="en-US" dirty="0" smtClean="0"/>
              <a:t>, use of CNSL as a drilling fluid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description and pictures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main follow with the main breakthrough)</a:t>
            </a:r>
            <a:endParaRPr lang="pt-P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4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Impacts of lessons learnt on the </a:t>
            </a:r>
            <a:r>
              <a:rPr lang="en-US" dirty="0" err="1"/>
              <a:t>programmes</a:t>
            </a:r>
            <a:r>
              <a:rPr lang="en-US" dirty="0"/>
              <a:t> developed under </a:t>
            </a:r>
            <a:r>
              <a:rPr lang="en-US" dirty="0" err="1"/>
              <a:t>EnPe</a:t>
            </a:r>
            <a:r>
              <a:rPr lang="en-US" dirty="0"/>
              <a:t> II on other </a:t>
            </a:r>
            <a:r>
              <a:rPr lang="en-US" dirty="0" err="1"/>
              <a:t>programmes</a:t>
            </a:r>
            <a:r>
              <a:rPr lang="en-US" dirty="0"/>
              <a:t> run by the relevant Colleges and departments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3371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A few key challenges and how they have been or are being addressed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project definition and scope of implementation mismatch: regular revisions made</a:t>
            </a:r>
          </a:p>
          <a:p>
            <a:r>
              <a:rPr lang="en-US" dirty="0" smtClean="0"/>
              <a:t>Changes of </a:t>
            </a:r>
            <a:r>
              <a:rPr lang="en-US" dirty="0" err="1" smtClean="0"/>
              <a:t>programme</a:t>
            </a:r>
            <a:r>
              <a:rPr lang="en-US" dirty="0" smtClean="0"/>
              <a:t> management and visions and respective learning curves: difficult to adapt but minimized by the early adoption of on-the-ground coordinator</a:t>
            </a:r>
          </a:p>
          <a:p>
            <a:r>
              <a:rPr lang="en-US" dirty="0" smtClean="0"/>
              <a:t>Difficulties in establishing links for certain activities, especially professor development: still a bit challenge</a:t>
            </a:r>
          </a:p>
          <a:p>
            <a:r>
              <a:rPr lang="en-US" dirty="0" smtClean="0"/>
              <a:t>Mismatch of managerial rules in both countries and hurdles in equipment imports: still a big problem with money clearance delays, exchange rate issues, anti-corruption measures and customs clearance delays</a:t>
            </a:r>
          </a:p>
          <a:p>
            <a:r>
              <a:rPr lang="en-US" dirty="0" smtClean="0"/>
              <a:t>Some reluctance to adopt </a:t>
            </a:r>
            <a:r>
              <a:rPr lang="en-US" dirty="0" err="1" smtClean="0"/>
              <a:t>Mz</a:t>
            </a:r>
            <a:r>
              <a:rPr lang="en-US" dirty="0" smtClean="0"/>
              <a:t> choices and regulated directions by partners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117386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0</TotalTime>
  <Words>369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Petrol-UEM Project presentation</vt:lpstr>
      <vt:lpstr>Project overview (brief summary) </vt:lpstr>
      <vt:lpstr>Academic programmes- (new and revised) status</vt:lpstr>
      <vt:lpstr>Overview of research activities </vt:lpstr>
      <vt:lpstr>Research facilities supported by EnPe II</vt:lpstr>
      <vt:lpstr>Databases or manuals developed with contribution from EnPe II</vt:lpstr>
      <vt:lpstr>Any other research outputs or technologies developed under EnPe II </vt:lpstr>
      <vt:lpstr>Impacts of lessons learnt on the programmes developed under EnPe II on other programmes run by the relevant Colleges and departments</vt:lpstr>
      <vt:lpstr>A few key challenges and how they have been or are being addressed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Petrol-UEM Project presentation</dc:title>
  <dc:creator>Rui Vasco Sitoe</dc:creator>
  <cp:lastModifiedBy>Charlotte Nakakaawa Jjunju</cp:lastModifiedBy>
  <cp:revision>9</cp:revision>
  <dcterms:created xsi:type="dcterms:W3CDTF">2018-12-15T21:36:19Z</dcterms:created>
  <dcterms:modified xsi:type="dcterms:W3CDTF">2019-01-08T09:30:35Z</dcterms:modified>
</cp:coreProperties>
</file>