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80" r:id="rId2"/>
    <p:sldId id="297" r:id="rId3"/>
    <p:sldId id="316" r:id="rId4"/>
    <p:sldId id="315" r:id="rId5"/>
    <p:sldId id="294" r:id="rId6"/>
    <p:sldId id="317" r:id="rId7"/>
    <p:sldId id="352" r:id="rId8"/>
    <p:sldId id="318" r:id="rId9"/>
    <p:sldId id="319" r:id="rId10"/>
    <p:sldId id="275" r:id="rId11"/>
    <p:sldId id="287" r:id="rId12"/>
    <p:sldId id="357" r:id="rId13"/>
    <p:sldId id="355" r:id="rId14"/>
    <p:sldId id="358" r:id="rId15"/>
    <p:sldId id="359" r:id="rId16"/>
    <p:sldId id="361" r:id="rId17"/>
    <p:sldId id="363" r:id="rId18"/>
    <p:sldId id="368" r:id="rId19"/>
    <p:sldId id="360" r:id="rId20"/>
    <p:sldId id="370" r:id="rId21"/>
    <p:sldId id="348" r:id="rId22"/>
    <p:sldId id="373" r:id="rId23"/>
    <p:sldId id="375" r:id="rId24"/>
    <p:sldId id="365" r:id="rId25"/>
    <p:sldId id="371" r:id="rId26"/>
    <p:sldId id="372" r:id="rId27"/>
    <p:sldId id="362" r:id="rId28"/>
    <p:sldId id="376" r:id="rId29"/>
    <p:sldId id="377" r:id="rId30"/>
    <p:sldId id="366" r:id="rId31"/>
    <p:sldId id="320" r:id="rId32"/>
    <p:sldId id="326" r:id="rId33"/>
    <p:sldId id="322" r:id="rId34"/>
    <p:sldId id="323" r:id="rId35"/>
    <p:sldId id="324" r:id="rId36"/>
    <p:sldId id="325" r:id="rId37"/>
    <p:sldId id="328" r:id="rId38"/>
    <p:sldId id="329" r:id="rId39"/>
    <p:sldId id="330" r:id="rId40"/>
    <p:sldId id="331" r:id="rId41"/>
    <p:sldId id="334" r:id="rId42"/>
    <p:sldId id="332" r:id="rId43"/>
    <p:sldId id="337" r:id="rId44"/>
    <p:sldId id="338" r:id="rId45"/>
    <p:sldId id="339" r:id="rId46"/>
    <p:sldId id="340" r:id="rId47"/>
    <p:sldId id="341" r:id="rId48"/>
    <p:sldId id="345" r:id="rId49"/>
    <p:sldId id="346" r:id="rId50"/>
    <p:sldId id="302" r:id="rId51"/>
    <p:sldId id="300" r:id="rId52"/>
    <p:sldId id="301" r:id="rId53"/>
    <p:sldId id="299" r:id="rId54"/>
    <p:sldId id="293" r:id="rId55"/>
    <p:sldId id="308" r:id="rId56"/>
    <p:sldId id="311" r:id="rId57"/>
    <p:sldId id="27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28"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75FB2-2BE0-4D6D-BDFA-C3A7443476EF}" type="datetimeFigureOut">
              <a:rPr lang="en-US" smtClean="0"/>
              <a:pPr/>
              <a:t>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2FF7A-EA7A-472B-9574-E91C60A608AE}" type="slidenum">
              <a:rPr lang="en-US" smtClean="0"/>
              <a:pPr/>
              <a:t>‹#›</a:t>
            </a:fld>
            <a:endParaRPr lang="en-US"/>
          </a:p>
        </p:txBody>
      </p:sp>
    </p:spTree>
    <p:extLst>
      <p:ext uri="{BB962C8B-B14F-4D97-AF65-F5344CB8AC3E}">
        <p14:creationId xmlns:p14="http://schemas.microsoft.com/office/powerpoint/2010/main" val="239274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2FF7A-EA7A-472B-9574-E91C60A608AE}" type="slidenum">
              <a:rPr lang="en-US" smtClean="0"/>
              <a:pPr/>
              <a:t>10</a:t>
            </a:fld>
            <a:endParaRPr lang="en-US"/>
          </a:p>
        </p:txBody>
      </p:sp>
    </p:spTree>
    <p:extLst>
      <p:ext uri="{BB962C8B-B14F-4D97-AF65-F5344CB8AC3E}">
        <p14:creationId xmlns:p14="http://schemas.microsoft.com/office/powerpoint/2010/main" val="46738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2FF7A-EA7A-472B-9574-E91C60A608AE}" type="slidenum">
              <a:rPr lang="en-US" smtClean="0"/>
              <a:pPr/>
              <a:t>11</a:t>
            </a:fld>
            <a:endParaRPr lang="en-US"/>
          </a:p>
        </p:txBody>
      </p:sp>
    </p:spTree>
    <p:extLst>
      <p:ext uri="{BB962C8B-B14F-4D97-AF65-F5344CB8AC3E}">
        <p14:creationId xmlns:p14="http://schemas.microsoft.com/office/powerpoint/2010/main" val="24586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AC9E25-21BF-48CF-B4C0-838B65462622}"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4410A9-DF9F-4C99-B1C7-582AD271C0DD}"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AA10D-C794-4580-90E5-D896AC25729C}"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8FB78-2730-4230-81FB-9EBE912BFD9D}"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C683A-7F5E-4BC9-868B-9ECCDE86A08A}"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D7679-A34A-4036-8937-DC95342C06C2}" type="datetime1">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1758E1-4B88-4DE2-8D8D-C843E4250DAE}" type="datetime1">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E78865-D393-4FDF-8B02-5E2D33A293AD}" type="datetime1">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7A23D-ECAD-4E0A-9E45-1A5E3D8E4F42}" type="datetime1">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8D5F6-14F9-4D9A-B077-0B6B9BE6E816}" type="datetime1">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CAABF-5B3D-40CE-8AE9-5B21EE856F1C}" type="datetime1">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B4EA8-CB98-4B50-937E-B6870FE49798}" type="datetime1">
              <a:rPr lang="en-US" smtClean="0"/>
              <a:t>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g"/><Relationship Id="rId2" Type="http://schemas.openxmlformats.org/officeDocument/2006/relationships/hyperlink" Target="https://www.google.com/imgres?imgurl=https://images.tandf.co.uk/common/jackets/amazon/978149870/9781498701938.jpg&amp;imgrefurl=https://www.crcpress.com/Introduction-to-Renewable-Energy/Nelson-Starcher/p/book/9781498701938&amp;docid=ovjiLR5Ea2w0_M&amp;tbnid=nhJbyUW_PZm8_M:&amp;vet=10ahUKEwjG3ZbF5dngAhXKxIsKHX5yB_AQMwg3KAAwAA..i&amp;w=437&amp;h=648&amp;bih=565&amp;biw=1536&amp;q=renewable%20energy%20textbooks&amp;ved=0ahUKEwjG3ZbF5dngAhXKxIsKHX5yB_AQMwg3KAAwAA&amp;iact=mrc&amp;uact=8"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hyperlink" Target="https://www.google.com/imgres?imgurl=https://images.springer.com/sgw/books/medium/9783319723709.jpg&amp;imgrefurl=https://www.springer.com/la/book/9783319723709&amp;docid=RwFrGwjHYldHiM&amp;tbnid=lIbC34q9TniTnM:&amp;vet=10ahUKEwjcmLjp5dngAhVBlYsKHXiMBeQQMwhAKAkwCQ..i&amp;w=153&amp;h=231&amp;bih=565&amp;biw=1536&amp;q=renewable%20energy%20textbooks&amp;ved=0ahUKEwjcmLjp5dngAhVBlYsKHXiMBeQQMwhAKAkwCQ&amp;iact=mrc&amp;uact=8" TargetMode="Externa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mailto:muyiwa.adaramola@nmbu.no" TargetMode="External"/><Relationship Id="rId2" Type="http://schemas.openxmlformats.org/officeDocument/2006/relationships/hyperlink" Target="mailto:ldmensah.coe@knust.edu.gh" TargetMode="External"/><Relationship Id="rId1" Type="http://schemas.openxmlformats.org/officeDocument/2006/relationships/slideLayout" Target="../slideLayouts/slideLayout6.xml"/><Relationship Id="rId4" Type="http://schemas.openxmlformats.org/officeDocument/2006/relationships/hyperlink" Target="mailto:rase@ntnu.n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1091"/>
            <a:ext cx="9144000" cy="3108543"/>
          </a:xfrm>
        </p:spPr>
        <p:style>
          <a:lnRef idx="2">
            <a:schemeClr val="accent3"/>
          </a:lnRef>
          <a:fillRef idx="1">
            <a:schemeClr val="lt1"/>
          </a:fillRef>
          <a:effectRef idx="0">
            <a:schemeClr val="accent3"/>
          </a:effectRef>
          <a:fontRef idx="minor">
            <a:schemeClr val="dk1"/>
          </a:fontRef>
        </p:style>
        <p:txBody>
          <a:bodyPr wrap="square">
            <a:spAutoFit/>
          </a:bodyPr>
          <a:lstStyle/>
          <a:p>
            <a:r>
              <a:rPr lang="en-US" sz="3200" b="1" dirty="0">
                <a:solidFill>
                  <a:schemeClr val="accent3">
                    <a:lumMod val="50000"/>
                  </a:schemeClr>
                </a:solidFill>
                <a:latin typeface="Arial Narrow" pitchFamily="34" charset="0"/>
                <a:ea typeface="+mn-ea"/>
                <a:cs typeface="+mn-cs"/>
              </a:rPr>
              <a:t>ENPE RESEARCH AND ACADEMIC CONFERENCE </a:t>
            </a:r>
            <a:br>
              <a:rPr lang="en-US" sz="3200" b="1" dirty="0">
                <a:solidFill>
                  <a:schemeClr val="accent3">
                    <a:lumMod val="50000"/>
                  </a:schemeClr>
                </a:solidFill>
                <a:latin typeface="Arial Narrow" pitchFamily="34" charset="0"/>
                <a:ea typeface="+mn-ea"/>
                <a:cs typeface="+mn-cs"/>
              </a:rPr>
            </a:br>
            <a:r>
              <a:rPr lang="en-US" sz="3200" b="1" dirty="0">
                <a:solidFill>
                  <a:schemeClr val="accent3">
                    <a:lumMod val="50000"/>
                  </a:schemeClr>
                </a:solidFill>
                <a:latin typeface="Arial Narrow" pitchFamily="34" charset="0"/>
                <a:ea typeface="+mn-ea"/>
                <a:cs typeface="+mn-cs"/>
              </a:rPr>
              <a:t/>
            </a:r>
            <a:br>
              <a:rPr lang="en-US" sz="3200" b="1" dirty="0">
                <a:solidFill>
                  <a:schemeClr val="accent3">
                    <a:lumMod val="50000"/>
                  </a:schemeClr>
                </a:solidFill>
                <a:latin typeface="Arial Narrow" pitchFamily="34" charset="0"/>
                <a:ea typeface="+mn-ea"/>
                <a:cs typeface="+mn-cs"/>
              </a:rPr>
            </a:br>
            <a:r>
              <a:rPr lang="en-US" sz="3200" b="1" dirty="0">
                <a:solidFill>
                  <a:schemeClr val="accent3">
                    <a:lumMod val="50000"/>
                  </a:schemeClr>
                </a:solidFill>
                <a:latin typeface="Arial Narrow" pitchFamily="34" charset="0"/>
                <a:ea typeface="+mn-ea"/>
                <a:cs typeface="+mn-cs"/>
              </a:rPr>
              <a:t>Date: 26</a:t>
            </a:r>
            <a:r>
              <a:rPr lang="en-US" sz="3200" b="1" baseline="30000" dirty="0">
                <a:solidFill>
                  <a:schemeClr val="accent3">
                    <a:lumMod val="50000"/>
                  </a:schemeClr>
                </a:solidFill>
                <a:latin typeface="Arial Narrow" pitchFamily="34" charset="0"/>
                <a:ea typeface="+mn-ea"/>
                <a:cs typeface="+mn-cs"/>
              </a:rPr>
              <a:t>th</a:t>
            </a:r>
            <a:r>
              <a:rPr lang="en-US" sz="3200" b="1" dirty="0">
                <a:solidFill>
                  <a:schemeClr val="accent3">
                    <a:lumMod val="50000"/>
                  </a:schemeClr>
                </a:solidFill>
                <a:latin typeface="Arial Narrow" pitchFamily="34" charset="0"/>
                <a:ea typeface="+mn-ea"/>
                <a:cs typeface="+mn-cs"/>
              </a:rPr>
              <a:t>- 28</a:t>
            </a:r>
            <a:r>
              <a:rPr lang="en-US" sz="3200" b="1" baseline="30000" dirty="0">
                <a:solidFill>
                  <a:schemeClr val="accent3">
                    <a:lumMod val="50000"/>
                  </a:schemeClr>
                </a:solidFill>
                <a:latin typeface="Arial Narrow" pitchFamily="34" charset="0"/>
                <a:ea typeface="+mn-ea"/>
                <a:cs typeface="+mn-cs"/>
              </a:rPr>
              <a:t>th</a:t>
            </a:r>
            <a:r>
              <a:rPr lang="en-US" sz="3200" b="1" dirty="0">
                <a:solidFill>
                  <a:schemeClr val="accent3">
                    <a:lumMod val="50000"/>
                  </a:schemeClr>
                </a:solidFill>
                <a:latin typeface="Arial Narrow" pitchFamily="34" charset="0"/>
                <a:ea typeface="+mn-ea"/>
                <a:cs typeface="+mn-cs"/>
              </a:rPr>
              <a:t> February, 2019</a:t>
            </a:r>
            <a:br>
              <a:rPr lang="en-US" sz="3200" b="1" dirty="0">
                <a:solidFill>
                  <a:schemeClr val="accent3">
                    <a:lumMod val="50000"/>
                  </a:schemeClr>
                </a:solidFill>
                <a:latin typeface="Arial Narrow" pitchFamily="34" charset="0"/>
                <a:ea typeface="+mn-ea"/>
                <a:cs typeface="+mn-cs"/>
              </a:rPr>
            </a:br>
            <a:r>
              <a:rPr lang="en-US" sz="3200" b="1" dirty="0">
                <a:solidFill>
                  <a:schemeClr val="accent3">
                    <a:lumMod val="50000"/>
                  </a:schemeClr>
                </a:solidFill>
                <a:latin typeface="Arial Narrow" pitchFamily="34" charset="0"/>
                <a:ea typeface="+mn-ea"/>
                <a:cs typeface="+mn-cs"/>
              </a:rPr>
              <a:t/>
            </a:r>
            <a:br>
              <a:rPr lang="en-US" sz="3200" b="1" dirty="0">
                <a:solidFill>
                  <a:schemeClr val="accent3">
                    <a:lumMod val="50000"/>
                  </a:schemeClr>
                </a:solidFill>
                <a:latin typeface="Arial Narrow" pitchFamily="34" charset="0"/>
                <a:ea typeface="+mn-ea"/>
                <a:cs typeface="+mn-cs"/>
              </a:rPr>
            </a:br>
            <a:r>
              <a:rPr lang="en-US" sz="3200" b="1" dirty="0">
                <a:solidFill>
                  <a:schemeClr val="accent3">
                    <a:lumMod val="50000"/>
                  </a:schemeClr>
                </a:solidFill>
                <a:latin typeface="Arial Narrow" pitchFamily="34" charset="0"/>
                <a:ea typeface="+mn-ea"/>
                <a:cs typeface="+mn-cs"/>
              </a:rPr>
              <a:t>Venue: </a:t>
            </a:r>
            <a:r>
              <a:rPr lang="en-US" sz="3200" b="1" dirty="0" err="1">
                <a:solidFill>
                  <a:schemeClr val="accent3">
                    <a:lumMod val="50000"/>
                  </a:schemeClr>
                </a:solidFill>
                <a:latin typeface="Arial Narrow" panose="020B0606020202030204" pitchFamily="34" charset="0"/>
              </a:rPr>
              <a:t>Scandic</a:t>
            </a:r>
            <a:r>
              <a:rPr lang="en-US" sz="3200" b="1" dirty="0">
                <a:solidFill>
                  <a:schemeClr val="accent3">
                    <a:lumMod val="50000"/>
                  </a:schemeClr>
                </a:solidFill>
                <a:latin typeface="Arial Narrow" panose="020B0606020202030204" pitchFamily="34" charset="0"/>
              </a:rPr>
              <a:t> </a:t>
            </a:r>
            <a:r>
              <a:rPr lang="en-US" sz="3200" b="1" dirty="0" err="1">
                <a:solidFill>
                  <a:schemeClr val="accent3">
                    <a:lumMod val="50000"/>
                  </a:schemeClr>
                </a:solidFill>
                <a:latin typeface="Arial Narrow" panose="020B0606020202030204" pitchFamily="34" charset="0"/>
              </a:rPr>
              <a:t>Nidelven</a:t>
            </a:r>
            <a:r>
              <a:rPr lang="en-US" sz="3200" b="1" dirty="0">
                <a:solidFill>
                  <a:schemeClr val="accent3">
                    <a:lumMod val="50000"/>
                  </a:schemeClr>
                </a:solidFill>
                <a:latin typeface="Arial Narrow" panose="020B0606020202030204" pitchFamily="34" charset="0"/>
              </a:rPr>
              <a:t>, Trondheim</a:t>
            </a:r>
            <a:r>
              <a:rPr lang="en-US" sz="2800" b="1" dirty="0">
                <a:latin typeface="Arial Narrow" pitchFamily="34" charset="0"/>
              </a:rPr>
              <a:t/>
            </a:r>
            <a:br>
              <a:rPr lang="en-US" sz="2800" b="1" dirty="0">
                <a:latin typeface="Arial Narrow" pitchFamily="34" charset="0"/>
              </a:rPr>
            </a:br>
            <a:r>
              <a:rPr lang="en-US" sz="1800" b="1" dirty="0">
                <a:solidFill>
                  <a:schemeClr val="dk1"/>
                </a:solidFill>
                <a:latin typeface="Arial Narrow" pitchFamily="34" charset="0"/>
                <a:ea typeface="+mn-ea"/>
                <a:cs typeface="+mn-cs"/>
              </a:rPr>
              <a:t/>
            </a:r>
            <a:br>
              <a:rPr lang="en-US" sz="1800" b="1" dirty="0">
                <a:solidFill>
                  <a:schemeClr val="dk1"/>
                </a:solidFill>
                <a:latin typeface="Arial Narrow" pitchFamily="34" charset="0"/>
                <a:ea typeface="+mn-ea"/>
                <a:cs typeface="+mn-cs"/>
              </a:rPr>
            </a:br>
            <a:endParaRPr lang="en-US" sz="1800" b="1" dirty="0">
              <a:solidFill>
                <a:schemeClr val="dk1"/>
              </a:solidFill>
              <a:latin typeface="Arial Narrow" pitchFamily="34" charset="0"/>
              <a:ea typeface="+mn-ea"/>
              <a:cs typeface="+mn-cs"/>
            </a:endParaRPr>
          </a:p>
        </p:txBody>
      </p:sp>
      <p:pic>
        <p:nvPicPr>
          <p:cNvPr id="4" name="Picture 3">
            <a:extLst>
              <a:ext uri="{FF2B5EF4-FFF2-40B4-BE49-F238E27FC236}">
                <a16:creationId xmlns:a16="http://schemas.microsoft.com/office/drawing/2014/main" id="{75A83648-4BDF-445B-BB88-3AAE1570D6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0" y="4876800"/>
            <a:ext cx="3314700" cy="1381125"/>
          </a:xfrm>
          <a:prstGeom prst="rect">
            <a:avLst/>
          </a:prstGeom>
        </p:spPr>
      </p:pic>
      <p:sp>
        <p:nvSpPr>
          <p:cNvPr id="3" name="Slide Number Placeholder 2">
            <a:extLst>
              <a:ext uri="{FF2B5EF4-FFF2-40B4-BE49-F238E27FC236}">
                <a16:creationId xmlns:a16="http://schemas.microsoft.com/office/drawing/2014/main" id="{BDDDE92F-7952-41E7-8F53-C8C3D7FF8592}"/>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fbexternal-a.akamaihd.net/safe_image.php?d=AQCmoYWHqO2mrZFm&amp;w=462&amp;h=532&amp;url=http%3A%2F%2Fupload.wikimedia.org%2Fwikipedia%2Fcommons%2Fthumb%2Fb%2Fbb%2FCoat_of_arms_of_North_Rhine-Westfalia.svg%2F720px-Coat_of_arms_of_North_Rhine-Westfalia.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8600"/>
            <a:ext cx="1603169" cy="1371600"/>
          </a:xfrm>
          <a:prstGeom prst="rect">
            <a:avLst/>
          </a:prstGeom>
          <a:noFill/>
          <a:ln w="9525">
            <a:noFill/>
            <a:miter lim="800000"/>
            <a:headEnd/>
            <a:tailEnd/>
          </a:ln>
        </p:spPr>
      </p:pic>
      <p:pic>
        <p:nvPicPr>
          <p:cNvPr id="9" name="Picture 2" descr="C:\Users\Home\Desktop\nmbu_logo-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1" y="228600"/>
            <a:ext cx="1371600" cy="1295400"/>
          </a:xfrm>
          <a:prstGeom prst="rect">
            <a:avLst/>
          </a:prstGeom>
          <a:noFill/>
        </p:spPr>
      </p:pic>
      <p:sp>
        <p:nvSpPr>
          <p:cNvPr id="15" name="Rectangle 14"/>
          <p:cNvSpPr/>
          <p:nvPr/>
        </p:nvSpPr>
        <p:spPr>
          <a:xfrm>
            <a:off x="155575" y="2895600"/>
            <a:ext cx="8759825" cy="2308324"/>
          </a:xfrm>
          <a:prstGeom prst="rect">
            <a:avLst/>
          </a:prstGeom>
          <a:ln w="25400">
            <a:solidFill>
              <a:schemeClr val="accent3">
                <a:lumMod val="75000"/>
              </a:schemeClr>
            </a:solidFill>
          </a:ln>
        </p:spPr>
        <p:txBody>
          <a:bodyPr wrap="square">
            <a:spAutoFit/>
          </a:bodyPr>
          <a:lstStyle/>
          <a:p>
            <a:pPr algn="ctr">
              <a:lnSpc>
                <a:spcPct val="150000"/>
              </a:lnSpc>
            </a:pPr>
            <a:r>
              <a:rPr lang="en-US" sz="2400" dirty="0">
                <a:latin typeface="Arial Narrow" panose="020B0606020202030204" pitchFamily="34" charset="0"/>
              </a:rPr>
              <a:t>To upgrade KNUST's capacity to deliver globally competitive education and research in the field of renewable energy technologies and policy to build critical mass of experts within renewable energy technologies in Ghana and sub-Saharan Africa</a:t>
            </a:r>
            <a:endParaRPr lang="en-US" sz="2000" dirty="0">
              <a:latin typeface="Arial Narrow" pitchFamily="34" charset="0"/>
            </a:endParaRPr>
          </a:p>
        </p:txBody>
      </p:sp>
      <p:sp>
        <p:nvSpPr>
          <p:cNvPr id="11" name="Title 1"/>
          <p:cNvSpPr>
            <a:spLocks noGrp="1"/>
          </p:cNvSpPr>
          <p:nvPr>
            <p:ph type="title"/>
          </p:nvPr>
        </p:nvSpPr>
        <p:spPr>
          <a:xfrm>
            <a:off x="1754187" y="1383540"/>
            <a:ext cx="5562600" cy="1143000"/>
          </a:xfrm>
          <a:ln w="25400">
            <a:solidFill>
              <a:schemeClr val="accent3">
                <a:lumMod val="75000"/>
              </a:schemeClr>
            </a:solidFill>
          </a:ln>
        </p:spPr>
        <p:txBody>
          <a:bodyPr>
            <a:normAutofit fontScale="90000"/>
          </a:bodyPr>
          <a:lstStyle/>
          <a:p>
            <a:r>
              <a:rPr lang="en-US" sz="4000" dirty="0">
                <a:latin typeface="Arial Narrow" pitchFamily="34" charset="0"/>
              </a:rPr>
              <a:t>UPERCRET PROJECT GOAL</a:t>
            </a:r>
          </a:p>
        </p:txBody>
      </p:sp>
      <p:pic>
        <p:nvPicPr>
          <p:cNvPr id="10" name="Picture 2" descr="Image Results for ntnu ålesund"/>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D3E2EFF-4E61-4623-9AB7-07470C6AF6EC}"/>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69" y="228600"/>
            <a:ext cx="6093031" cy="914400"/>
          </a:xfrm>
          <a:ln w="25400">
            <a:solidFill>
              <a:schemeClr val="accent3">
                <a:lumMod val="75000"/>
              </a:schemeClr>
            </a:solidFill>
          </a:ln>
        </p:spPr>
        <p:txBody>
          <a:bodyPr>
            <a:normAutofit/>
          </a:bodyPr>
          <a:lstStyle/>
          <a:p>
            <a:r>
              <a:rPr lang="en-US" sz="3200" dirty="0">
                <a:latin typeface="Arial Narrow" pitchFamily="34" charset="0"/>
              </a:rPr>
              <a:t>Project Objectives</a:t>
            </a:r>
          </a:p>
        </p:txBody>
      </p:sp>
      <p:pic>
        <p:nvPicPr>
          <p:cNvPr id="3"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603169" cy="1371600"/>
          </a:xfrm>
          <a:prstGeom prst="rect">
            <a:avLst/>
          </a:prstGeom>
          <a:noFill/>
          <a:ln w="9525">
            <a:noFill/>
            <a:miter lim="800000"/>
            <a:headEnd/>
            <a:tailEnd/>
          </a:ln>
        </p:spPr>
      </p:pic>
      <p:pic>
        <p:nvPicPr>
          <p:cNvPr id="4" name="Picture 2" descr="C:\Users\Home\Desktop\nmbu_logo-e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1743" y="152400"/>
            <a:ext cx="1222257" cy="1295400"/>
          </a:xfrm>
          <a:prstGeom prst="rect">
            <a:avLst/>
          </a:prstGeom>
          <a:noFill/>
        </p:spPr>
      </p:pic>
      <p:sp>
        <p:nvSpPr>
          <p:cNvPr id="7" name="Rectangle 6">
            <a:extLst>
              <a:ext uri="{FF2B5EF4-FFF2-40B4-BE49-F238E27FC236}">
                <a16:creationId xmlns:a16="http://schemas.microsoft.com/office/drawing/2014/main" id="{ED589086-8A35-47BF-92D7-70F5D57B6B89}"/>
              </a:ext>
            </a:extLst>
          </p:cNvPr>
          <p:cNvSpPr/>
          <p:nvPr/>
        </p:nvSpPr>
        <p:spPr>
          <a:xfrm>
            <a:off x="192087" y="1600200"/>
            <a:ext cx="8759825" cy="4189095"/>
          </a:xfrm>
          <a:prstGeom prst="rect">
            <a:avLst/>
          </a:prstGeom>
          <a:ln w="25400">
            <a:solidFill>
              <a:schemeClr val="accent3">
                <a:lumMod val="75000"/>
              </a:schemeClr>
            </a:solidFill>
          </a:ln>
        </p:spPr>
        <p:txBody>
          <a:bodyPr wrap="square">
            <a:spAutoFit/>
          </a:bodyPr>
          <a:lstStyle/>
          <a:p>
            <a:pPr marL="342900" indent="-342900" algn="just">
              <a:lnSpc>
                <a:spcPct val="150000"/>
              </a:lnSpc>
              <a:buFont typeface="Wingdings" panose="05000000000000000000" pitchFamily="2" charset="2"/>
              <a:buChar char="§"/>
            </a:pPr>
            <a:r>
              <a:rPr lang="en-US" sz="2000" dirty="0">
                <a:latin typeface="Arial Narrow" pitchFamily="34" charset="0"/>
              </a:rPr>
              <a:t>Enhanced procedures and guidelines for student’s timely graduation</a:t>
            </a:r>
          </a:p>
          <a:p>
            <a:pPr marL="342900" indent="-342900" algn="just">
              <a:lnSpc>
                <a:spcPct val="150000"/>
              </a:lnSpc>
              <a:buFont typeface="Wingdings" panose="05000000000000000000" pitchFamily="2" charset="2"/>
              <a:buChar char="§"/>
            </a:pPr>
            <a:r>
              <a:rPr lang="en-US" sz="2000" dirty="0">
                <a:latin typeface="Arial Narrow" pitchFamily="34" charset="0"/>
              </a:rPr>
              <a:t>To enhance the academic, technical and administrative capacity of staff</a:t>
            </a:r>
          </a:p>
          <a:p>
            <a:pPr marL="342900" indent="-342900" algn="just">
              <a:lnSpc>
                <a:spcPct val="150000"/>
              </a:lnSpc>
              <a:buFont typeface="Wingdings" panose="05000000000000000000" pitchFamily="2" charset="2"/>
              <a:buChar char="§"/>
            </a:pPr>
            <a:r>
              <a:rPr lang="en-US" sz="2000" dirty="0">
                <a:latin typeface="Arial Narrow" pitchFamily="34" charset="0"/>
              </a:rPr>
              <a:t>Increase female participation in course delivery, </a:t>
            </a:r>
            <a:r>
              <a:rPr lang="en-US" sz="2000" dirty="0" err="1">
                <a:latin typeface="Arial Narrow" pitchFamily="34" charset="0"/>
              </a:rPr>
              <a:t>programme</a:t>
            </a:r>
            <a:r>
              <a:rPr lang="en-US" sz="2000" dirty="0">
                <a:latin typeface="Arial Narrow" pitchFamily="34" charset="0"/>
              </a:rPr>
              <a:t> management, and student enrollment</a:t>
            </a:r>
          </a:p>
          <a:p>
            <a:pPr marL="342900" indent="-342900" algn="just">
              <a:lnSpc>
                <a:spcPct val="150000"/>
              </a:lnSpc>
              <a:buFont typeface="Wingdings" panose="05000000000000000000" pitchFamily="2" charset="2"/>
              <a:buChar char="§"/>
            </a:pPr>
            <a:r>
              <a:rPr lang="en-US" sz="2000" dirty="0">
                <a:latin typeface="Arial Narrow" pitchFamily="34" charset="0"/>
              </a:rPr>
              <a:t>Increase collaboration and engagement with industry, government and professional institutions</a:t>
            </a:r>
          </a:p>
          <a:p>
            <a:pPr marL="342900" indent="-342900" algn="just">
              <a:lnSpc>
                <a:spcPct val="150000"/>
              </a:lnSpc>
              <a:buFont typeface="Wingdings" panose="05000000000000000000" pitchFamily="2" charset="2"/>
              <a:buChar char="§"/>
            </a:pPr>
            <a:r>
              <a:rPr lang="en-US" sz="2000" dirty="0">
                <a:latin typeface="Arial Narrow" pitchFamily="34" charset="0"/>
              </a:rPr>
              <a:t>Improve laboratory infrastructure and research output of staff (Publications)</a:t>
            </a:r>
          </a:p>
          <a:p>
            <a:pPr marL="342900" indent="-342900" algn="just">
              <a:lnSpc>
                <a:spcPct val="150000"/>
              </a:lnSpc>
              <a:buFont typeface="Wingdings" panose="05000000000000000000" pitchFamily="2" charset="2"/>
              <a:buChar char="§"/>
            </a:pPr>
            <a:r>
              <a:rPr lang="en-US" sz="2000" dirty="0">
                <a:solidFill>
                  <a:schemeClr val="dk1"/>
                </a:solidFill>
                <a:latin typeface="Arial Narrow" panose="020B0606020202030204" pitchFamily="34" charset="0"/>
              </a:rPr>
              <a:t>Enhance relevance of </a:t>
            </a:r>
            <a:r>
              <a:rPr lang="en-US" sz="2000" dirty="0" err="1">
                <a:solidFill>
                  <a:schemeClr val="dk1"/>
                </a:solidFill>
                <a:latin typeface="Arial Narrow" panose="020B0606020202030204" pitchFamily="34" charset="0"/>
              </a:rPr>
              <a:t>programme</a:t>
            </a:r>
            <a:r>
              <a:rPr lang="en-US" sz="2000" dirty="0">
                <a:solidFill>
                  <a:schemeClr val="dk1"/>
                </a:solidFill>
                <a:latin typeface="Arial Narrow" panose="020B0606020202030204" pitchFamily="34" charset="0"/>
              </a:rPr>
              <a:t> content to national and sub-regional energy priorities</a:t>
            </a:r>
            <a:endParaRPr lang="en-US" sz="2000" dirty="0">
              <a:latin typeface="Arial Narrow" pitchFamily="34" charset="0"/>
            </a:endParaRPr>
          </a:p>
          <a:p>
            <a:pPr marL="342900" indent="-342900" algn="just">
              <a:lnSpc>
                <a:spcPct val="150000"/>
              </a:lnSpc>
              <a:buFont typeface="Wingdings" panose="05000000000000000000" pitchFamily="2" charset="2"/>
              <a:buChar char="§"/>
            </a:pPr>
            <a:r>
              <a:rPr lang="en-US" sz="2000" dirty="0">
                <a:latin typeface="Arial Narrow" pitchFamily="34" charset="0"/>
              </a:rPr>
              <a:t>Revising the existing MSc. RETs </a:t>
            </a:r>
            <a:r>
              <a:rPr lang="en-US" sz="2000" dirty="0" err="1">
                <a:latin typeface="Arial Narrow" pitchFamily="34" charset="0"/>
              </a:rPr>
              <a:t>programme</a:t>
            </a:r>
            <a:endParaRPr lang="en-US" sz="2000" dirty="0">
              <a:latin typeface="Arial Narrow" pitchFamily="34" charset="0"/>
            </a:endParaRPr>
          </a:p>
        </p:txBody>
      </p:sp>
      <p:sp>
        <p:nvSpPr>
          <p:cNvPr id="5" name="Slide Number Placeholder 4">
            <a:extLst>
              <a:ext uri="{FF2B5EF4-FFF2-40B4-BE49-F238E27FC236}">
                <a16:creationId xmlns:a16="http://schemas.microsoft.com/office/drawing/2014/main" id="{A0686431-8591-43C7-9A15-0EFAF36B526C}"/>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972AFD-DF46-41A3-83F4-19134A2D065F}"/>
              </a:ext>
            </a:extLst>
          </p:cNvPr>
          <p:cNvSpPr>
            <a:spLocks noGrp="1"/>
          </p:cNvSpPr>
          <p:nvPr>
            <p:ph type="title"/>
          </p:nvPr>
        </p:nvSpPr>
        <p:spPr>
          <a:xfrm>
            <a:off x="457200" y="2743200"/>
            <a:ext cx="8229600" cy="1143000"/>
          </a:xfrm>
          <a:ln w="25400">
            <a:solidFill>
              <a:schemeClr val="accent3">
                <a:lumMod val="75000"/>
              </a:schemeClr>
            </a:solidFill>
          </a:ln>
        </p:spPr>
        <p:txBody>
          <a:bodyPr>
            <a:normAutofit/>
          </a:bodyPr>
          <a:lstStyle/>
          <a:p>
            <a:r>
              <a:rPr lang="en-US" sz="3200" dirty="0">
                <a:latin typeface="Arial Narrow" pitchFamily="34" charset="0"/>
              </a:rPr>
              <a:t>Achievements of the Project so Far</a:t>
            </a:r>
          </a:p>
        </p:txBody>
      </p:sp>
      <p:pic>
        <p:nvPicPr>
          <p:cNvPr id="4" name="Picture 16">
            <a:extLst>
              <a:ext uri="{FF2B5EF4-FFF2-40B4-BE49-F238E27FC236}">
                <a16:creationId xmlns:a16="http://schemas.microsoft.com/office/drawing/2014/main" id="{2EEBEDCA-A947-4BED-9698-13EAAAD497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1190"/>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C03EC8C7-9343-4734-B934-BE93ADFF2D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9709" y="-7451"/>
            <a:ext cx="1222257" cy="1295400"/>
          </a:xfrm>
          <a:prstGeom prst="rect">
            <a:avLst/>
          </a:prstGeom>
          <a:noFill/>
        </p:spPr>
      </p:pic>
      <p:sp>
        <p:nvSpPr>
          <p:cNvPr id="6" name="Slide Number Placeholder 5">
            <a:extLst>
              <a:ext uri="{FF2B5EF4-FFF2-40B4-BE49-F238E27FC236}">
                <a16:creationId xmlns:a16="http://schemas.microsoft.com/office/drawing/2014/main" id="{FD59E0F6-B791-4716-AB87-A8B910ABF49F}"/>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99109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92D050"/>
            </a:solidFill>
          </a:ln>
        </p:spPr>
        <p:txBody>
          <a:bodyPr/>
          <a:lstStyle/>
          <a:p>
            <a:r>
              <a:rPr lang="en-US" dirty="0">
                <a:latin typeface="Arial Narrow" panose="020B0606020202030204" pitchFamily="34" charset="0"/>
              </a:rPr>
              <a:t>Improvement in Graduation Rates</a:t>
            </a:r>
          </a:p>
        </p:txBody>
      </p:sp>
      <p:sp>
        <p:nvSpPr>
          <p:cNvPr id="5" name="TextBox 4">
            <a:extLst>
              <a:ext uri="{FF2B5EF4-FFF2-40B4-BE49-F238E27FC236}">
                <a16:creationId xmlns:a16="http://schemas.microsoft.com/office/drawing/2014/main" id="{7D92B747-CDB8-4BC8-9B3F-AA52D1BCCF1F}"/>
              </a:ext>
            </a:extLst>
          </p:cNvPr>
          <p:cNvSpPr txBox="1"/>
          <p:nvPr/>
        </p:nvSpPr>
        <p:spPr>
          <a:xfrm>
            <a:off x="2233731" y="6324600"/>
            <a:ext cx="4132863" cy="369332"/>
          </a:xfrm>
          <a:prstGeom prst="rect">
            <a:avLst/>
          </a:prstGeom>
          <a:noFill/>
          <a:ln>
            <a:solidFill>
              <a:srgbClr val="92D050"/>
            </a:solidFill>
          </a:ln>
        </p:spPr>
        <p:txBody>
          <a:bodyPr wrap="none" rtlCol="0">
            <a:spAutoFit/>
          </a:bodyPr>
          <a:lstStyle/>
          <a:p>
            <a:r>
              <a:rPr lang="en-US" dirty="0">
                <a:latin typeface="Arial Narrow" panose="020B0606020202030204" pitchFamily="34" charset="0"/>
              </a:rPr>
              <a:t>* 10 students are awaiting oral defense in June</a:t>
            </a:r>
          </a:p>
        </p:txBody>
      </p:sp>
      <p:graphicFrame>
        <p:nvGraphicFramePr>
          <p:cNvPr id="3" name="Table 2">
            <a:extLst>
              <a:ext uri="{FF2B5EF4-FFF2-40B4-BE49-F238E27FC236}">
                <a16:creationId xmlns:a16="http://schemas.microsoft.com/office/drawing/2014/main" id="{CBB5C627-4407-42D1-869F-590FE25DB64E}"/>
              </a:ext>
            </a:extLst>
          </p:cNvPr>
          <p:cNvGraphicFramePr>
            <a:graphicFrameLocks noGrp="1"/>
          </p:cNvGraphicFramePr>
          <p:nvPr>
            <p:extLst>
              <p:ext uri="{D42A27DB-BD31-4B8C-83A1-F6EECF244321}">
                <p14:modId xmlns:p14="http://schemas.microsoft.com/office/powerpoint/2010/main" val="801976845"/>
              </p:ext>
            </p:extLst>
          </p:nvPr>
        </p:nvGraphicFramePr>
        <p:xfrm>
          <a:off x="152400" y="1740006"/>
          <a:ext cx="8763000" cy="4432193"/>
        </p:xfrm>
        <a:graphic>
          <a:graphicData uri="http://schemas.openxmlformats.org/drawingml/2006/table">
            <a:tbl>
              <a:tblPr firstRow="1" bandRow="1">
                <a:tableStyleId>{F5AB1C69-6EDB-4FF4-983F-18BD219EF322}</a:tableStyleId>
              </a:tblPr>
              <a:tblGrid>
                <a:gridCol w="2208000">
                  <a:extLst>
                    <a:ext uri="{9D8B030D-6E8A-4147-A177-3AD203B41FA5}">
                      <a16:colId xmlns:a16="http://schemas.microsoft.com/office/drawing/2014/main" val="875076193"/>
                    </a:ext>
                  </a:extLst>
                </a:gridCol>
                <a:gridCol w="2208000">
                  <a:extLst>
                    <a:ext uri="{9D8B030D-6E8A-4147-A177-3AD203B41FA5}">
                      <a16:colId xmlns:a16="http://schemas.microsoft.com/office/drawing/2014/main" val="280004956"/>
                    </a:ext>
                  </a:extLst>
                </a:gridCol>
                <a:gridCol w="1311000">
                  <a:extLst>
                    <a:ext uri="{9D8B030D-6E8A-4147-A177-3AD203B41FA5}">
                      <a16:colId xmlns:a16="http://schemas.microsoft.com/office/drawing/2014/main" val="259778698"/>
                    </a:ext>
                  </a:extLst>
                </a:gridCol>
                <a:gridCol w="1518000">
                  <a:extLst>
                    <a:ext uri="{9D8B030D-6E8A-4147-A177-3AD203B41FA5}">
                      <a16:colId xmlns:a16="http://schemas.microsoft.com/office/drawing/2014/main" val="2963374562"/>
                    </a:ext>
                  </a:extLst>
                </a:gridCol>
                <a:gridCol w="1518000">
                  <a:extLst>
                    <a:ext uri="{9D8B030D-6E8A-4147-A177-3AD203B41FA5}">
                      <a16:colId xmlns:a16="http://schemas.microsoft.com/office/drawing/2014/main" val="2493429991"/>
                    </a:ext>
                  </a:extLst>
                </a:gridCol>
              </a:tblGrid>
              <a:tr h="1381046">
                <a:tc>
                  <a:txBody>
                    <a:bodyPr/>
                    <a:lstStyle/>
                    <a:p>
                      <a:pPr algn="l" fontAlgn="t"/>
                      <a:r>
                        <a:rPr lang="en-US" sz="1800" u="none" strike="noStrike">
                          <a:effectLst/>
                          <a:latin typeface="Arial Narrow" panose="020B0606020202030204" pitchFamily="34" charset="0"/>
                        </a:rPr>
                        <a:t> </a:t>
                      </a:r>
                      <a:endParaRPr lang="en-US" sz="1800" b="0" i="0" u="none" strike="noStrike">
                        <a:solidFill>
                          <a:srgbClr val="000000"/>
                        </a:solidFill>
                        <a:effectLst/>
                        <a:latin typeface="Arial Narrow" panose="020B0606020202030204" pitchFamily="34" charset="0"/>
                      </a:endParaRPr>
                    </a:p>
                  </a:txBody>
                  <a:tcPr marL="7620" marR="7620" marT="7620" marB="0"/>
                </a:tc>
                <a:tc>
                  <a:txBody>
                    <a:bodyPr/>
                    <a:lstStyle/>
                    <a:p>
                      <a:pPr algn="l" rtl="0" fontAlgn="ctr"/>
                      <a:r>
                        <a:rPr lang="en-US" sz="2000" u="none" strike="noStrike">
                          <a:effectLst/>
                          <a:latin typeface="Arial Narrow" panose="020B0606020202030204" pitchFamily="34" charset="0"/>
                        </a:rPr>
                        <a:t>Period</a:t>
                      </a:r>
                      <a:endParaRPr lang="en-US" sz="2000" b="1" i="0" u="none" strike="noStrike">
                        <a:solidFill>
                          <a:srgbClr val="FFFFFF"/>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Students Admitted</a:t>
                      </a:r>
                      <a:endParaRPr lang="en-US" sz="2000" b="1" i="0" u="none" strike="noStrike">
                        <a:solidFill>
                          <a:srgbClr val="FFFFFF"/>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Graduated</a:t>
                      </a:r>
                      <a:endParaRPr lang="en-US" sz="2000" b="1" i="0" u="none" strike="noStrike">
                        <a:solidFill>
                          <a:srgbClr val="FFFFFF"/>
                        </a:solidFill>
                        <a:effectLst/>
                        <a:latin typeface="Arial Narrow" panose="020B0606020202030204" pitchFamily="34" charset="0"/>
                      </a:endParaRPr>
                    </a:p>
                  </a:txBody>
                  <a:tcPr marL="7620" marR="7620" marT="7620" marB="0" anchor="ctr"/>
                </a:tc>
                <a:tc>
                  <a:txBody>
                    <a:bodyPr/>
                    <a:lstStyle/>
                    <a:p>
                      <a:pPr algn="l" rtl="0" fontAlgn="ctr"/>
                      <a:r>
                        <a:rPr lang="en-US" sz="1800" u="none" strike="noStrike">
                          <a:effectLst/>
                          <a:latin typeface="Arial Narrow" panose="020B0606020202030204" pitchFamily="34" charset="0"/>
                        </a:rPr>
                        <a:t>Percentage</a:t>
                      </a:r>
                      <a:endParaRPr lang="en-US" sz="1800" b="1" i="0" u="none" strike="noStrike">
                        <a:solidFill>
                          <a:srgbClr val="FFFFFF"/>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614523463"/>
                  </a:ext>
                </a:extLst>
              </a:tr>
              <a:tr h="706581">
                <a:tc>
                  <a:txBody>
                    <a:bodyPr/>
                    <a:lstStyle/>
                    <a:p>
                      <a:pPr algn="l" rtl="0" fontAlgn="ctr"/>
                      <a:r>
                        <a:rPr lang="en-US" sz="2000" u="none" strike="noStrike">
                          <a:effectLst/>
                          <a:latin typeface="Arial Narrow" panose="020B0606020202030204" pitchFamily="34" charset="0"/>
                        </a:rPr>
                        <a:t>Pre-project</a:t>
                      </a:r>
                      <a:endParaRPr lang="en-US" sz="2000" b="1"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2011-2014</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113</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20</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18%</a:t>
                      </a:r>
                      <a:endParaRPr lang="en-US" sz="20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277556119"/>
                  </a:ext>
                </a:extLst>
              </a:tr>
              <a:tr h="377379">
                <a:tc rowSpan="6">
                  <a:txBody>
                    <a:bodyPr/>
                    <a:lstStyle/>
                    <a:p>
                      <a:pPr algn="ctr" rtl="0" fontAlgn="ctr"/>
                      <a:r>
                        <a:rPr lang="en-US" sz="2000" u="none" strike="noStrike">
                          <a:effectLst/>
                          <a:latin typeface="Arial Narrow" panose="020B0606020202030204" pitchFamily="34" charset="0"/>
                        </a:rPr>
                        <a:t>Project Phase</a:t>
                      </a:r>
                      <a:endParaRPr lang="en-US" sz="2000" b="1"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Backlog from</a:t>
                      </a:r>
                      <a:endParaRPr lang="en-US" sz="2000" b="0" i="0" u="none" strike="noStrike">
                        <a:solidFill>
                          <a:srgbClr val="000000"/>
                        </a:solidFill>
                        <a:effectLst/>
                        <a:latin typeface="Arial Narrow" panose="020B0606020202030204" pitchFamily="34" charset="0"/>
                      </a:endParaRPr>
                    </a:p>
                  </a:txBody>
                  <a:tcPr marL="7620" marR="7620" marT="7620" marB="0" anchor="ctr"/>
                </a:tc>
                <a:tc rowSpan="2">
                  <a:txBody>
                    <a:bodyPr/>
                    <a:lstStyle/>
                    <a:p>
                      <a:pPr algn="l" rtl="0" fontAlgn="ctr"/>
                      <a:r>
                        <a:rPr lang="en-US" sz="2000" u="none" strike="noStrike">
                          <a:effectLst/>
                          <a:latin typeface="Arial Narrow" panose="020B0606020202030204" pitchFamily="34" charset="0"/>
                        </a:rPr>
                        <a:t>93</a:t>
                      </a:r>
                      <a:endParaRPr lang="en-US" sz="2000" b="0" i="0" u="none" strike="noStrike">
                        <a:solidFill>
                          <a:srgbClr val="000000"/>
                        </a:solidFill>
                        <a:effectLst/>
                        <a:latin typeface="Arial Narrow" panose="020B0606020202030204" pitchFamily="34" charset="0"/>
                      </a:endParaRPr>
                    </a:p>
                  </a:txBody>
                  <a:tcPr marL="7620" marR="7620" marT="7620" marB="0" anchor="ctr"/>
                </a:tc>
                <a:tc rowSpan="2">
                  <a:txBody>
                    <a:bodyPr/>
                    <a:lstStyle/>
                    <a:p>
                      <a:pPr algn="l" rtl="0" fontAlgn="ctr"/>
                      <a:r>
                        <a:rPr lang="en-US" sz="2000" u="none" strike="noStrike">
                          <a:effectLst/>
                          <a:latin typeface="Arial Narrow" panose="020B0606020202030204" pitchFamily="34" charset="0"/>
                        </a:rPr>
                        <a:t>25</a:t>
                      </a:r>
                      <a:endParaRPr lang="en-US" sz="2000" b="0" i="0" u="none" strike="noStrike">
                        <a:solidFill>
                          <a:srgbClr val="000000"/>
                        </a:solidFill>
                        <a:effectLst/>
                        <a:latin typeface="Arial Narrow" panose="020B0606020202030204" pitchFamily="34" charset="0"/>
                      </a:endParaRPr>
                    </a:p>
                  </a:txBody>
                  <a:tcPr marL="7620" marR="7620" marT="7620" marB="0" anchor="ctr"/>
                </a:tc>
                <a:tc rowSpan="2">
                  <a:txBody>
                    <a:bodyPr/>
                    <a:lstStyle/>
                    <a:p>
                      <a:pPr algn="l" rtl="0" fontAlgn="ctr"/>
                      <a:r>
                        <a:rPr lang="en-US" sz="2000" u="none" strike="noStrike">
                          <a:effectLst/>
                          <a:latin typeface="Arial Narrow" panose="020B0606020202030204" pitchFamily="34" charset="0"/>
                        </a:rPr>
                        <a:t>23.20%</a:t>
                      </a:r>
                      <a:endParaRPr lang="en-US" sz="20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919844864"/>
                  </a:ext>
                </a:extLst>
              </a:tr>
              <a:tr h="562053">
                <a:tc vMerge="1">
                  <a:txBody>
                    <a:bodyPr/>
                    <a:lstStyle/>
                    <a:p>
                      <a:endParaRPr lang="en-US"/>
                    </a:p>
                  </a:txBody>
                  <a:tcPr/>
                </a:tc>
                <a:tc>
                  <a:txBody>
                    <a:bodyPr/>
                    <a:lstStyle/>
                    <a:p>
                      <a:pPr algn="l" rtl="0" fontAlgn="ctr"/>
                      <a:r>
                        <a:rPr lang="en-US" sz="2000" u="none" strike="noStrike">
                          <a:effectLst/>
                          <a:latin typeface="Arial Narrow" panose="020B0606020202030204" pitchFamily="34" charset="0"/>
                        </a:rPr>
                        <a:t>2011-2014</a:t>
                      </a:r>
                      <a:endParaRPr lang="en-US" sz="2000" b="0" i="0" u="none" strike="noStrike">
                        <a:solidFill>
                          <a:srgbClr val="000000"/>
                        </a:solidFill>
                        <a:effectLst/>
                        <a:latin typeface="Arial Narrow" panose="020B0606020202030204" pitchFamily="34" charset="0"/>
                      </a:endParaRPr>
                    </a:p>
                  </a:txBody>
                  <a:tcPr marL="7620" marR="7620" marT="762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5790262"/>
                  </a:ext>
                </a:extLst>
              </a:tr>
              <a:tr h="353291">
                <a:tc vMerge="1">
                  <a:txBody>
                    <a:bodyPr/>
                    <a:lstStyle/>
                    <a:p>
                      <a:endParaRPr lang="en-US"/>
                    </a:p>
                  </a:txBody>
                  <a:tcPr/>
                </a:tc>
                <a:tc>
                  <a:txBody>
                    <a:bodyPr/>
                    <a:lstStyle/>
                    <a:p>
                      <a:pPr algn="l" rtl="0" fontAlgn="ctr"/>
                      <a:r>
                        <a:rPr lang="en-US" sz="2000" u="none" strike="noStrike">
                          <a:effectLst/>
                          <a:latin typeface="Arial Narrow" panose="020B0606020202030204" pitchFamily="34" charset="0"/>
                        </a:rPr>
                        <a:t>2015</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19</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8</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42%</a:t>
                      </a:r>
                      <a:endParaRPr lang="en-US" sz="20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330559665"/>
                  </a:ext>
                </a:extLst>
              </a:tr>
              <a:tr h="353291">
                <a:tc vMerge="1">
                  <a:txBody>
                    <a:bodyPr/>
                    <a:lstStyle/>
                    <a:p>
                      <a:endParaRPr lang="en-US"/>
                    </a:p>
                  </a:txBody>
                  <a:tcPr/>
                </a:tc>
                <a:tc>
                  <a:txBody>
                    <a:bodyPr/>
                    <a:lstStyle/>
                    <a:p>
                      <a:pPr algn="l" rtl="0" fontAlgn="ctr"/>
                      <a:r>
                        <a:rPr lang="en-US" sz="2000" u="none" strike="noStrike">
                          <a:effectLst/>
                          <a:latin typeface="Arial Narrow" panose="020B0606020202030204" pitchFamily="34" charset="0"/>
                        </a:rPr>
                        <a:t>2016</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11</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5</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45%</a:t>
                      </a:r>
                      <a:endParaRPr lang="en-US" sz="20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370416257"/>
                  </a:ext>
                </a:extLst>
              </a:tr>
              <a:tr h="353291">
                <a:tc vMerge="1">
                  <a:txBody>
                    <a:bodyPr/>
                    <a:lstStyle/>
                    <a:p>
                      <a:endParaRPr lang="en-US"/>
                    </a:p>
                  </a:txBody>
                  <a:tcPr/>
                </a:tc>
                <a:tc>
                  <a:txBody>
                    <a:bodyPr/>
                    <a:lstStyle/>
                    <a:p>
                      <a:pPr algn="l" rtl="0" fontAlgn="ctr"/>
                      <a:r>
                        <a:rPr lang="en-US" sz="2000" u="none" strike="noStrike">
                          <a:effectLst/>
                          <a:latin typeface="Arial Narrow" panose="020B0606020202030204" pitchFamily="34" charset="0"/>
                        </a:rPr>
                        <a:t>2017</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9</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1800" u="none" strike="noStrike">
                          <a:effectLst/>
                          <a:latin typeface="Arial Narrow" panose="020B0606020202030204" pitchFamily="34" charset="0"/>
                        </a:rPr>
                        <a:t>?</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1800" u="none" strike="noStrike">
                          <a:effectLst/>
                          <a:latin typeface="Arial Narrow" panose="020B0606020202030204" pitchFamily="34" charset="0"/>
                        </a:rPr>
                        <a:t>?</a:t>
                      </a:r>
                      <a:endParaRPr lang="en-US" sz="18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140425992"/>
                  </a:ext>
                </a:extLst>
              </a:tr>
              <a:tr h="345261">
                <a:tc vMerge="1">
                  <a:txBody>
                    <a:bodyPr/>
                    <a:lstStyle/>
                    <a:p>
                      <a:endParaRPr lang="en-US"/>
                    </a:p>
                  </a:txBody>
                  <a:tcPr/>
                </a:tc>
                <a:tc>
                  <a:txBody>
                    <a:bodyPr/>
                    <a:lstStyle/>
                    <a:p>
                      <a:pPr algn="l" rtl="0" fontAlgn="ctr"/>
                      <a:r>
                        <a:rPr lang="en-US" sz="2000" u="none" strike="noStrike">
                          <a:effectLst/>
                          <a:latin typeface="Arial Narrow" panose="020B0606020202030204" pitchFamily="34" charset="0"/>
                        </a:rPr>
                        <a:t>2018</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rtl="0" fontAlgn="ctr"/>
                      <a:r>
                        <a:rPr lang="en-US" sz="2000" u="none" strike="noStrike">
                          <a:effectLst/>
                          <a:latin typeface="Arial Narrow" panose="020B0606020202030204" pitchFamily="34" charset="0"/>
                        </a:rPr>
                        <a:t>8</a:t>
                      </a:r>
                      <a:endParaRPr lang="en-US" sz="20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b"/>
                      <a:r>
                        <a:rPr lang="en-US" sz="1800" u="none" strike="noStrike">
                          <a:effectLst/>
                          <a:latin typeface="Arial Narrow" panose="020B0606020202030204" pitchFamily="34" charset="0"/>
                        </a:rPr>
                        <a:t>?</a:t>
                      </a:r>
                      <a:endParaRPr lang="en-US" sz="1800" b="0" i="0" u="none" strike="noStrike">
                        <a:solidFill>
                          <a:srgbClr val="000000"/>
                        </a:solidFill>
                        <a:effectLst/>
                        <a:latin typeface="Arial Narrow" panose="020B0606020202030204" pitchFamily="34" charset="0"/>
                      </a:endParaRPr>
                    </a:p>
                  </a:txBody>
                  <a:tcPr marL="7620" marR="7620" marT="7620" marB="0" anchor="b"/>
                </a:tc>
                <a:tc>
                  <a:txBody>
                    <a:bodyPr/>
                    <a:lstStyle/>
                    <a:p>
                      <a:pPr algn="l" fontAlgn="b"/>
                      <a:r>
                        <a:rPr lang="en-US" sz="1800" u="none" strike="noStrike" dirty="0">
                          <a:effectLst/>
                          <a:latin typeface="Arial Narrow" panose="020B0606020202030204" pitchFamily="34" charset="0"/>
                        </a:rPr>
                        <a:t>?</a:t>
                      </a:r>
                      <a:endParaRPr lang="en-US" sz="1800" b="0" i="0" u="none" strike="noStrike" dirty="0">
                        <a:solidFill>
                          <a:srgbClr val="000000"/>
                        </a:solidFill>
                        <a:effectLst/>
                        <a:latin typeface="Arial Narrow" panose="020B0606020202030204" pitchFamily="34" charset="0"/>
                      </a:endParaRPr>
                    </a:p>
                  </a:txBody>
                  <a:tcPr marL="7620" marR="7620" marT="7620" marB="0" anchor="b"/>
                </a:tc>
                <a:extLst>
                  <a:ext uri="{0D108BD9-81ED-4DB2-BD59-A6C34878D82A}">
                    <a16:rowId xmlns:a16="http://schemas.microsoft.com/office/drawing/2014/main" val="3896851407"/>
                  </a:ext>
                </a:extLst>
              </a:tr>
            </a:tbl>
          </a:graphicData>
        </a:graphic>
      </p:graphicFrame>
      <p:sp>
        <p:nvSpPr>
          <p:cNvPr id="4" name="Slide Number Placeholder 3">
            <a:extLst>
              <a:ext uri="{FF2B5EF4-FFF2-40B4-BE49-F238E27FC236}">
                <a16:creationId xmlns:a16="http://schemas.microsoft.com/office/drawing/2014/main" id="{34B371CE-260C-4545-B884-915FD750E0BF}"/>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39559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BAF844-7476-4084-B4DE-8D5DDF5D5130}"/>
              </a:ext>
            </a:extLst>
          </p:cNvPr>
          <p:cNvSpPr/>
          <p:nvPr/>
        </p:nvSpPr>
        <p:spPr>
          <a:xfrm>
            <a:off x="304800" y="1951672"/>
            <a:ext cx="8382000" cy="4408258"/>
          </a:xfrm>
          <a:prstGeom prst="rect">
            <a:avLst/>
          </a:prstGeom>
          <a:ln>
            <a:solidFill>
              <a:srgbClr val="92D050"/>
            </a:solidFill>
          </a:ln>
        </p:spPr>
        <p:txBody>
          <a:bodyPr wrap="square">
            <a:spAutoFit/>
          </a:bodyPr>
          <a:lstStyle/>
          <a:p>
            <a:pPr marL="342900" marR="0" indent="-342900" algn="just">
              <a:lnSpc>
                <a:spcPct val="200000"/>
              </a:lnSpc>
              <a:spcBef>
                <a:spcPts val="0"/>
              </a:spcBef>
              <a:spcAft>
                <a:spcPts val="0"/>
              </a:spcAft>
              <a:buFont typeface="Wingdings" panose="05000000000000000000" pitchFamily="2" charset="2"/>
              <a:buChar char="§"/>
            </a:pPr>
            <a:r>
              <a:rPr lang="en-US" sz="2400" dirty="0">
                <a:latin typeface="Arial Narrow" pitchFamily="34" charset="0"/>
                <a:ea typeface="Times New Roman"/>
              </a:rPr>
              <a:t>Orientation </a:t>
            </a:r>
            <a:r>
              <a:rPr lang="en-US" sz="2400" dirty="0" err="1">
                <a:latin typeface="Arial Narrow" pitchFamily="34" charset="0"/>
                <a:ea typeface="Times New Roman"/>
              </a:rPr>
              <a:t>programmes</a:t>
            </a:r>
            <a:r>
              <a:rPr lang="en-US" sz="2400" dirty="0">
                <a:latin typeface="Arial Narrow" pitchFamily="34" charset="0"/>
                <a:ea typeface="Times New Roman"/>
              </a:rPr>
              <a:t> instituted to introduce students to requirements for graduation and other procedures relevant to successful completion of their course.</a:t>
            </a:r>
          </a:p>
          <a:p>
            <a:pPr marL="342900" marR="0" indent="-342900" algn="just">
              <a:lnSpc>
                <a:spcPct val="200000"/>
              </a:lnSpc>
              <a:spcBef>
                <a:spcPts val="0"/>
              </a:spcBef>
              <a:spcAft>
                <a:spcPts val="0"/>
              </a:spcAft>
              <a:buFont typeface="Wingdings" panose="05000000000000000000" pitchFamily="2" charset="2"/>
              <a:buChar char="§"/>
            </a:pPr>
            <a:r>
              <a:rPr lang="en-US" sz="2400" dirty="0">
                <a:latin typeface="Arial Narrow" pitchFamily="34" charset="0"/>
                <a:ea typeface="Times New Roman"/>
              </a:rPr>
              <a:t>-Co-supervision system introduced </a:t>
            </a:r>
          </a:p>
          <a:p>
            <a:pPr marL="342900" marR="0" indent="-342900" algn="just">
              <a:lnSpc>
                <a:spcPct val="200000"/>
              </a:lnSpc>
              <a:spcBef>
                <a:spcPts val="0"/>
              </a:spcBef>
              <a:spcAft>
                <a:spcPts val="0"/>
              </a:spcAft>
              <a:buFont typeface="Wingdings" panose="05000000000000000000" pitchFamily="2" charset="2"/>
              <a:buChar char="§"/>
            </a:pPr>
            <a:r>
              <a:rPr lang="en-US" sz="2400" dirty="0">
                <a:latin typeface="Arial Narrow" pitchFamily="34" charset="0"/>
                <a:ea typeface="Times New Roman"/>
              </a:rPr>
              <a:t>-Penalties instituted to motivate students to complete on time</a:t>
            </a:r>
          </a:p>
          <a:p>
            <a:pPr marL="342900" marR="0" indent="-342900" algn="just">
              <a:lnSpc>
                <a:spcPct val="200000"/>
              </a:lnSpc>
              <a:spcBef>
                <a:spcPts val="0"/>
              </a:spcBef>
              <a:spcAft>
                <a:spcPts val="0"/>
              </a:spcAft>
              <a:buFont typeface="Wingdings" panose="05000000000000000000" pitchFamily="2" charset="2"/>
              <a:buChar char="§"/>
            </a:pPr>
            <a:r>
              <a:rPr lang="en-US" sz="2400" dirty="0">
                <a:latin typeface="Arial Narrow" pitchFamily="34" charset="0"/>
                <a:ea typeface="Times New Roman"/>
              </a:rPr>
              <a:t>Seminars organized to monitor progress of students on their thesis</a:t>
            </a:r>
          </a:p>
        </p:txBody>
      </p:sp>
      <p:sp>
        <p:nvSpPr>
          <p:cNvPr id="4" name="Title 1">
            <a:extLst>
              <a:ext uri="{FF2B5EF4-FFF2-40B4-BE49-F238E27FC236}">
                <a16:creationId xmlns:a16="http://schemas.microsoft.com/office/drawing/2014/main" id="{A3719B1B-F38C-4FF6-8F93-42F62C2F1046}"/>
              </a:ext>
            </a:extLst>
          </p:cNvPr>
          <p:cNvSpPr>
            <a:spLocks noGrp="1"/>
          </p:cNvSpPr>
          <p:nvPr>
            <p:ph type="title"/>
          </p:nvPr>
        </p:nvSpPr>
        <p:spPr>
          <a:xfrm>
            <a:off x="457200" y="274638"/>
            <a:ext cx="8229600" cy="1143000"/>
          </a:xfrm>
          <a:ln>
            <a:solidFill>
              <a:srgbClr val="92D050"/>
            </a:solidFill>
          </a:ln>
        </p:spPr>
        <p:txBody>
          <a:bodyPr>
            <a:normAutofit fontScale="90000"/>
          </a:bodyPr>
          <a:lstStyle/>
          <a:p>
            <a:r>
              <a:rPr lang="en-US" dirty="0">
                <a:latin typeface="Arial Narrow" panose="020B0606020202030204" pitchFamily="34" charset="0"/>
              </a:rPr>
              <a:t>Improvement in Graduation Rates </a:t>
            </a:r>
            <a:r>
              <a:rPr lang="en-US" dirty="0" err="1">
                <a:latin typeface="Arial Narrow" panose="020B0606020202030204" pitchFamily="34" charset="0"/>
              </a:rPr>
              <a:t>Contd</a:t>
            </a:r>
            <a:endParaRPr lang="en-US" dirty="0">
              <a:latin typeface="Arial Narrow" panose="020B0606020202030204" pitchFamily="34" charset="0"/>
            </a:endParaRPr>
          </a:p>
        </p:txBody>
      </p:sp>
      <p:sp>
        <p:nvSpPr>
          <p:cNvPr id="5" name="Slide Number Placeholder 4">
            <a:extLst>
              <a:ext uri="{FF2B5EF4-FFF2-40B4-BE49-F238E27FC236}">
                <a16:creationId xmlns:a16="http://schemas.microsoft.com/office/drawing/2014/main" id="{40B9C14F-389A-4CF7-8A30-59CEA5662BD3}"/>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09408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F4A2-175E-4F8C-A2C6-392325DD30CF}"/>
              </a:ext>
            </a:extLst>
          </p:cNvPr>
          <p:cNvSpPr>
            <a:spLocks noGrp="1"/>
          </p:cNvSpPr>
          <p:nvPr>
            <p:ph type="title"/>
          </p:nvPr>
        </p:nvSpPr>
        <p:spPr>
          <a:xfrm>
            <a:off x="1764512" y="144949"/>
            <a:ext cx="5903853" cy="1143000"/>
          </a:xfrm>
          <a:ln>
            <a:solidFill>
              <a:srgbClr val="92D050"/>
            </a:solidFill>
          </a:ln>
        </p:spPr>
        <p:txBody>
          <a:bodyPr>
            <a:normAutofit/>
          </a:bodyPr>
          <a:lstStyle/>
          <a:p>
            <a:r>
              <a:rPr lang="en-US" sz="3200" dirty="0">
                <a:latin typeface="Arial Narrow" panose="020B0606020202030204" pitchFamily="34" charset="0"/>
              </a:rPr>
              <a:t>Enhanced Capacity of Academic Staff</a:t>
            </a:r>
          </a:p>
        </p:txBody>
      </p:sp>
      <p:sp>
        <p:nvSpPr>
          <p:cNvPr id="3" name="Rectangle 2">
            <a:extLst>
              <a:ext uri="{FF2B5EF4-FFF2-40B4-BE49-F238E27FC236}">
                <a16:creationId xmlns:a16="http://schemas.microsoft.com/office/drawing/2014/main" id="{EAC77318-41CA-43AF-81F5-F4300882A1A2}"/>
              </a:ext>
            </a:extLst>
          </p:cNvPr>
          <p:cNvSpPr/>
          <p:nvPr/>
        </p:nvSpPr>
        <p:spPr>
          <a:xfrm>
            <a:off x="335619" y="1594203"/>
            <a:ext cx="8686800" cy="4408258"/>
          </a:xfrm>
          <a:prstGeom prst="rect">
            <a:avLst/>
          </a:prstGeom>
          <a:ln>
            <a:solidFill>
              <a:srgbClr val="92D050"/>
            </a:solidFill>
          </a:ln>
        </p:spPr>
        <p:txBody>
          <a:bodyPr wrap="square">
            <a:spAutoFit/>
          </a:bodyPr>
          <a:lstStyle/>
          <a:p>
            <a:pPr algn="just">
              <a:lnSpc>
                <a:spcPct val="200000"/>
              </a:lnSpc>
            </a:pPr>
            <a:r>
              <a:rPr lang="en-US" sz="2400" dirty="0">
                <a:latin typeface="Arial Narrow" pitchFamily="34" charset="0"/>
                <a:ea typeface="Times New Roman"/>
              </a:rPr>
              <a:t>Two new lecturers added to lecturers (external tutors)</a:t>
            </a:r>
          </a:p>
          <a:p>
            <a:pPr marL="285750" marR="0" indent="-285750" algn="just">
              <a:lnSpc>
                <a:spcPct val="200000"/>
              </a:lnSpc>
              <a:spcBef>
                <a:spcPts val="0"/>
              </a:spcBef>
              <a:spcAft>
                <a:spcPts val="0"/>
              </a:spcAft>
              <a:buFontTx/>
              <a:buChar char="-"/>
            </a:pPr>
            <a:r>
              <a:rPr lang="en-US" sz="2400" dirty="0">
                <a:latin typeface="Arial Narrow" pitchFamily="34" charset="0"/>
                <a:ea typeface="Times New Roman"/>
              </a:rPr>
              <a:t>Dept agreed to allow external partners to co-supervise with KNUST staff</a:t>
            </a:r>
          </a:p>
          <a:p>
            <a:pPr marL="285750" marR="0" indent="-285750" algn="just">
              <a:lnSpc>
                <a:spcPct val="200000"/>
              </a:lnSpc>
              <a:spcBef>
                <a:spcPts val="0"/>
              </a:spcBef>
              <a:spcAft>
                <a:spcPts val="0"/>
              </a:spcAft>
              <a:buFontTx/>
              <a:buChar char="-"/>
            </a:pPr>
            <a:r>
              <a:rPr lang="en-US" sz="2400" dirty="0">
                <a:latin typeface="Arial Narrow" pitchFamily="34" charset="0"/>
                <a:ea typeface="Times New Roman"/>
              </a:rPr>
              <a:t>Staff from outside of the College of Engineering now being involved in student thesis supervision</a:t>
            </a:r>
          </a:p>
          <a:p>
            <a:pPr marL="285750" marR="0" indent="-285750" algn="just">
              <a:lnSpc>
                <a:spcPct val="200000"/>
              </a:lnSpc>
              <a:spcBef>
                <a:spcPts val="0"/>
              </a:spcBef>
              <a:spcAft>
                <a:spcPts val="0"/>
              </a:spcAft>
              <a:buFontTx/>
              <a:buChar char="-"/>
            </a:pPr>
            <a:r>
              <a:rPr lang="en-US" sz="2400" dirty="0">
                <a:latin typeface="Arial Narrow" pitchFamily="34" charset="0"/>
                <a:ea typeface="Times New Roman"/>
              </a:rPr>
              <a:t>One academic staff undertaking a post-doc at NMBU</a:t>
            </a:r>
          </a:p>
          <a:p>
            <a:pPr marL="285750" marR="0" indent="-285750" algn="just">
              <a:lnSpc>
                <a:spcPct val="200000"/>
              </a:lnSpc>
              <a:spcBef>
                <a:spcPts val="0"/>
              </a:spcBef>
              <a:spcAft>
                <a:spcPts val="0"/>
              </a:spcAft>
              <a:buFontTx/>
              <a:buChar char="-"/>
            </a:pPr>
            <a:r>
              <a:rPr lang="en-US" sz="2400" dirty="0">
                <a:latin typeface="Arial Narrow" pitchFamily="34" charset="0"/>
                <a:ea typeface="Times New Roman"/>
              </a:rPr>
              <a:t>8 PhDs being trained will also participate in the supervision of students.</a:t>
            </a:r>
          </a:p>
        </p:txBody>
      </p:sp>
      <p:pic>
        <p:nvPicPr>
          <p:cNvPr id="4" name="Picture 16">
            <a:extLst>
              <a:ext uri="{FF2B5EF4-FFF2-40B4-BE49-F238E27FC236}">
                <a16:creationId xmlns:a16="http://schemas.microsoft.com/office/drawing/2014/main" id="{3DAAD1A2-B294-4800-B8B5-FB98A6391F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1190"/>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7624A859-1A86-453E-9051-FDE19E495D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9709" y="-7451"/>
            <a:ext cx="1222257" cy="1295400"/>
          </a:xfrm>
          <a:prstGeom prst="rect">
            <a:avLst/>
          </a:prstGeom>
          <a:noFill/>
        </p:spPr>
      </p:pic>
      <p:sp>
        <p:nvSpPr>
          <p:cNvPr id="6" name="Slide Number Placeholder 5">
            <a:extLst>
              <a:ext uri="{FF2B5EF4-FFF2-40B4-BE49-F238E27FC236}">
                <a16:creationId xmlns:a16="http://schemas.microsoft.com/office/drawing/2014/main" id="{18B163E0-63CE-46AD-9648-E32DCD7AEDC9}"/>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10420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126C6D-D420-45D6-BEF8-E10542699D79}"/>
              </a:ext>
            </a:extLst>
          </p:cNvPr>
          <p:cNvSpPr>
            <a:spLocks noGrp="1"/>
          </p:cNvSpPr>
          <p:nvPr>
            <p:ph type="title"/>
          </p:nvPr>
        </p:nvSpPr>
        <p:spPr>
          <a:xfrm>
            <a:off x="457200" y="274638"/>
            <a:ext cx="8229600" cy="1143000"/>
          </a:xfrm>
          <a:ln>
            <a:solidFill>
              <a:srgbClr val="92D050"/>
            </a:solidFill>
          </a:ln>
        </p:spPr>
        <p:txBody>
          <a:bodyPr>
            <a:normAutofit/>
          </a:bodyPr>
          <a:lstStyle/>
          <a:p>
            <a:r>
              <a:rPr lang="en-US" sz="3200" dirty="0">
                <a:latin typeface="Arial Narrow" panose="020B0606020202030204" pitchFamily="34" charset="0"/>
              </a:rPr>
              <a:t>Enhanced Capacity of Technical and Administrative Staff</a:t>
            </a:r>
          </a:p>
        </p:txBody>
      </p:sp>
      <p:sp>
        <p:nvSpPr>
          <p:cNvPr id="4" name="Rectangle 3">
            <a:extLst>
              <a:ext uri="{FF2B5EF4-FFF2-40B4-BE49-F238E27FC236}">
                <a16:creationId xmlns:a16="http://schemas.microsoft.com/office/drawing/2014/main" id="{10374972-6A9E-4846-B24D-0253086A06EF}"/>
              </a:ext>
            </a:extLst>
          </p:cNvPr>
          <p:cNvSpPr/>
          <p:nvPr/>
        </p:nvSpPr>
        <p:spPr>
          <a:xfrm>
            <a:off x="152400" y="1720840"/>
            <a:ext cx="8686800" cy="4920065"/>
          </a:xfrm>
          <a:prstGeom prst="rect">
            <a:avLst/>
          </a:prstGeom>
          <a:ln>
            <a:solidFill>
              <a:srgbClr val="92D050"/>
            </a:solidFill>
          </a:ln>
        </p:spPr>
        <p:txBody>
          <a:bodyPr wrap="square">
            <a:spAutoFit/>
          </a:bodyPr>
          <a:lstStyle/>
          <a:p>
            <a:pPr marL="342900" indent="-342900">
              <a:lnSpc>
                <a:spcPct val="200000"/>
              </a:lnSpc>
              <a:buFont typeface="Wingdings" panose="05000000000000000000" pitchFamily="2" charset="2"/>
              <a:buChar char="§"/>
            </a:pPr>
            <a:r>
              <a:rPr lang="en-US" sz="2000" dirty="0">
                <a:latin typeface="Arial Narrow" panose="020B0606020202030204" pitchFamily="34" charset="0"/>
              </a:rPr>
              <a:t>Five teaching and research assistants ( 3 males and 2 females ) have been trained in Solar Photovoltaic Systems (Intensive One Week Short Course)</a:t>
            </a:r>
          </a:p>
          <a:p>
            <a:pPr marL="342900" indent="-342900">
              <a:lnSpc>
                <a:spcPct val="200000"/>
              </a:lnSpc>
              <a:buFont typeface="Wingdings" panose="05000000000000000000" pitchFamily="2" charset="2"/>
              <a:buChar char="§"/>
            </a:pPr>
            <a:r>
              <a:rPr lang="en-US" sz="2000" dirty="0">
                <a:latin typeface="Arial Narrow" panose="020B0606020202030204" pitchFamily="34" charset="0"/>
              </a:rPr>
              <a:t>Another set of 8 teaching and research assistants are set to be trained in various renewable energy technologies system design and tools and techniques for analysis in May, 2019 </a:t>
            </a:r>
          </a:p>
          <a:p>
            <a:pPr marL="342900" indent="-342900">
              <a:lnSpc>
                <a:spcPct val="200000"/>
              </a:lnSpc>
              <a:buFont typeface="Wingdings" panose="05000000000000000000" pitchFamily="2" charset="2"/>
              <a:buChar char="§"/>
            </a:pPr>
            <a:r>
              <a:rPr lang="en-US" sz="2000" dirty="0">
                <a:latin typeface="Arial Narrow" panose="020B0606020202030204" pitchFamily="34" charset="0"/>
              </a:rPr>
              <a:t>One administrative staff trained in Project Management and Effective Office Management and Administration at the Center for IT Professional Development and the University of Ghana Business School respectively.</a:t>
            </a:r>
          </a:p>
        </p:txBody>
      </p:sp>
      <p:sp>
        <p:nvSpPr>
          <p:cNvPr id="5" name="Slide Number Placeholder 4">
            <a:extLst>
              <a:ext uri="{FF2B5EF4-FFF2-40B4-BE49-F238E27FC236}">
                <a16:creationId xmlns:a16="http://schemas.microsoft.com/office/drawing/2014/main" id="{41DE0B1E-CCE2-408D-9631-E495111737D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14744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023DA7-1B54-417F-B4FD-72CF44429CDB}"/>
              </a:ext>
            </a:extLst>
          </p:cNvPr>
          <p:cNvSpPr>
            <a:spLocks noGrp="1"/>
          </p:cNvSpPr>
          <p:nvPr>
            <p:ph type="title"/>
          </p:nvPr>
        </p:nvSpPr>
        <p:spPr>
          <a:xfrm>
            <a:off x="457200" y="274638"/>
            <a:ext cx="8229600" cy="1143000"/>
          </a:xfrm>
          <a:ln>
            <a:solidFill>
              <a:srgbClr val="92D050"/>
            </a:solidFill>
          </a:ln>
        </p:spPr>
        <p:txBody>
          <a:bodyPr>
            <a:normAutofit/>
          </a:bodyPr>
          <a:lstStyle/>
          <a:p>
            <a:r>
              <a:rPr lang="en-US" sz="3200" dirty="0">
                <a:latin typeface="Arial Narrow" panose="020B0606020202030204" pitchFamily="34" charset="0"/>
              </a:rPr>
              <a:t>Increased Female Participation in Course Delivery and Management</a:t>
            </a:r>
          </a:p>
        </p:txBody>
      </p:sp>
      <p:sp>
        <p:nvSpPr>
          <p:cNvPr id="2" name="Rectangle 1">
            <a:extLst>
              <a:ext uri="{FF2B5EF4-FFF2-40B4-BE49-F238E27FC236}">
                <a16:creationId xmlns:a16="http://schemas.microsoft.com/office/drawing/2014/main" id="{7E6F29DD-30AD-456E-ACA0-BE26E3BC6831}"/>
              </a:ext>
            </a:extLst>
          </p:cNvPr>
          <p:cNvSpPr/>
          <p:nvPr/>
        </p:nvSpPr>
        <p:spPr>
          <a:xfrm>
            <a:off x="304800" y="1905000"/>
            <a:ext cx="8534400" cy="2930931"/>
          </a:xfrm>
          <a:prstGeom prst="rect">
            <a:avLst/>
          </a:prstGeom>
          <a:ln>
            <a:solidFill>
              <a:srgbClr val="92D050"/>
            </a:solidFill>
          </a:ln>
        </p:spPr>
        <p:txBody>
          <a:bodyPr wrap="square">
            <a:spAutoFit/>
          </a:bodyPr>
          <a:lstStyle/>
          <a:p>
            <a:pPr marL="342900" indent="-342900" algn="just">
              <a:lnSpc>
                <a:spcPct val="200000"/>
              </a:lnSpc>
              <a:buFont typeface="Wingdings" panose="05000000000000000000" pitchFamily="2" charset="2"/>
              <a:buChar char="§"/>
            </a:pPr>
            <a:r>
              <a:rPr lang="en-US" sz="2400" dirty="0">
                <a:latin typeface="Arial Narrow" pitchFamily="34" charset="0"/>
                <a:ea typeface="Times New Roman"/>
              </a:rPr>
              <a:t>One female involved in </a:t>
            </a:r>
            <a:r>
              <a:rPr lang="en-US" sz="2400" dirty="0" err="1">
                <a:latin typeface="Arial Narrow" pitchFamily="34" charset="0"/>
                <a:ea typeface="Times New Roman"/>
              </a:rPr>
              <a:t>programme</a:t>
            </a:r>
            <a:r>
              <a:rPr lang="en-US" sz="2400" dirty="0">
                <a:latin typeface="Arial Narrow" pitchFamily="34" charset="0"/>
                <a:ea typeface="Times New Roman"/>
              </a:rPr>
              <a:t> management </a:t>
            </a:r>
          </a:p>
          <a:p>
            <a:pPr marL="342900" indent="-342900" algn="just">
              <a:lnSpc>
                <a:spcPct val="200000"/>
              </a:lnSpc>
              <a:buFont typeface="Wingdings" panose="05000000000000000000" pitchFamily="2" charset="2"/>
              <a:buChar char="§"/>
            </a:pPr>
            <a:r>
              <a:rPr lang="en-US" sz="2400" dirty="0">
                <a:latin typeface="Arial Narrow" pitchFamily="34" charset="0"/>
                <a:ea typeface="Times New Roman"/>
              </a:rPr>
              <a:t>3 females currently involved in course delivery </a:t>
            </a:r>
          </a:p>
          <a:p>
            <a:pPr marL="342900" indent="-342900" algn="just">
              <a:lnSpc>
                <a:spcPct val="200000"/>
              </a:lnSpc>
              <a:buFont typeface="Wingdings" panose="05000000000000000000" pitchFamily="2" charset="2"/>
              <a:buChar char="§"/>
            </a:pPr>
            <a:r>
              <a:rPr lang="en-US" sz="2400" dirty="0">
                <a:latin typeface="Arial Narrow" pitchFamily="34" charset="0"/>
                <a:ea typeface="Times New Roman"/>
              </a:rPr>
              <a:t>Also counting on the lifting of </a:t>
            </a:r>
            <a:r>
              <a:rPr lang="en-US" sz="2400" dirty="0" err="1">
                <a:latin typeface="Arial Narrow" pitchFamily="34" charset="0"/>
                <a:ea typeface="Times New Roman"/>
              </a:rPr>
              <a:t>GoG</a:t>
            </a:r>
            <a:r>
              <a:rPr lang="en-US" sz="2400" dirty="0">
                <a:latin typeface="Arial Narrow" pitchFamily="34" charset="0"/>
                <a:ea typeface="Times New Roman"/>
              </a:rPr>
              <a:t> ban to allow for more opportunities to employ female engineering staff</a:t>
            </a:r>
          </a:p>
        </p:txBody>
      </p:sp>
      <p:sp>
        <p:nvSpPr>
          <p:cNvPr id="4" name="Slide Number Placeholder 3">
            <a:extLst>
              <a:ext uri="{FF2B5EF4-FFF2-40B4-BE49-F238E27FC236}">
                <a16:creationId xmlns:a16="http://schemas.microsoft.com/office/drawing/2014/main" id="{CD2DCDAB-647E-4D1E-84EB-1954C5DEC849}"/>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66948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7675-2E4D-4908-9FCF-298D2FDABFF0}"/>
              </a:ext>
            </a:extLst>
          </p:cNvPr>
          <p:cNvSpPr>
            <a:spLocks noGrp="1"/>
          </p:cNvSpPr>
          <p:nvPr>
            <p:ph type="title"/>
          </p:nvPr>
        </p:nvSpPr>
        <p:spPr>
          <a:ln>
            <a:solidFill>
              <a:srgbClr val="92D050"/>
            </a:solidFill>
          </a:ln>
        </p:spPr>
        <p:txBody>
          <a:bodyPr/>
          <a:lstStyle/>
          <a:p>
            <a:r>
              <a:rPr lang="en-US" dirty="0">
                <a:latin typeface="Arial Narrow" panose="020B0606020202030204" pitchFamily="34" charset="0"/>
              </a:rPr>
              <a:t>Enrolment for MSc./MPhil</a:t>
            </a:r>
          </a:p>
        </p:txBody>
      </p:sp>
      <p:graphicFrame>
        <p:nvGraphicFramePr>
          <p:cNvPr id="3" name="Table 2">
            <a:extLst>
              <a:ext uri="{FF2B5EF4-FFF2-40B4-BE49-F238E27FC236}">
                <a16:creationId xmlns:a16="http://schemas.microsoft.com/office/drawing/2014/main" id="{E224A914-FE7A-47CB-8B2F-DC7602F67B33}"/>
              </a:ext>
            </a:extLst>
          </p:cNvPr>
          <p:cNvGraphicFramePr>
            <a:graphicFrameLocks noGrp="1"/>
          </p:cNvGraphicFramePr>
          <p:nvPr>
            <p:extLst>
              <p:ext uri="{D42A27DB-BD31-4B8C-83A1-F6EECF244321}">
                <p14:modId xmlns:p14="http://schemas.microsoft.com/office/powerpoint/2010/main" val="3951980118"/>
              </p:ext>
            </p:extLst>
          </p:nvPr>
        </p:nvGraphicFramePr>
        <p:xfrm>
          <a:off x="762000" y="1828800"/>
          <a:ext cx="7086600" cy="4327526"/>
        </p:xfrm>
        <a:graphic>
          <a:graphicData uri="http://schemas.openxmlformats.org/drawingml/2006/table">
            <a:tbl>
              <a:tblPr>
                <a:tableStyleId>{69C7853C-536D-4A76-A0AE-DD22124D55A5}</a:tableStyleId>
              </a:tblPr>
              <a:tblGrid>
                <a:gridCol w="1389353">
                  <a:extLst>
                    <a:ext uri="{9D8B030D-6E8A-4147-A177-3AD203B41FA5}">
                      <a16:colId xmlns:a16="http://schemas.microsoft.com/office/drawing/2014/main" val="516152417"/>
                    </a:ext>
                  </a:extLst>
                </a:gridCol>
                <a:gridCol w="2893840">
                  <a:extLst>
                    <a:ext uri="{9D8B030D-6E8A-4147-A177-3AD203B41FA5}">
                      <a16:colId xmlns:a16="http://schemas.microsoft.com/office/drawing/2014/main" val="1681493942"/>
                    </a:ext>
                  </a:extLst>
                </a:gridCol>
                <a:gridCol w="1415310">
                  <a:extLst>
                    <a:ext uri="{9D8B030D-6E8A-4147-A177-3AD203B41FA5}">
                      <a16:colId xmlns:a16="http://schemas.microsoft.com/office/drawing/2014/main" val="867236289"/>
                    </a:ext>
                  </a:extLst>
                </a:gridCol>
                <a:gridCol w="1388097">
                  <a:extLst>
                    <a:ext uri="{9D8B030D-6E8A-4147-A177-3AD203B41FA5}">
                      <a16:colId xmlns:a16="http://schemas.microsoft.com/office/drawing/2014/main" val="2943757767"/>
                    </a:ext>
                  </a:extLst>
                </a:gridCol>
              </a:tblGrid>
              <a:tr h="1173956">
                <a:tc>
                  <a:txBody>
                    <a:bodyPr/>
                    <a:lstStyle/>
                    <a:p>
                      <a:pPr algn="ctr" rtl="0" fontAlgn="ctr"/>
                      <a:r>
                        <a:rPr lang="en-US" sz="1800" b="1" u="none" strike="noStrike">
                          <a:effectLst/>
                          <a:latin typeface="Arial Narrow" panose="020B0606020202030204" pitchFamily="34" charset="0"/>
                        </a:rPr>
                        <a:t>Year</a:t>
                      </a:r>
                      <a:endParaRPr lang="en-US" sz="1800" b="1"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b="1" u="none" strike="noStrike">
                          <a:effectLst/>
                          <a:latin typeface="Arial Narrow" panose="020B0606020202030204" pitchFamily="34" charset="0"/>
                        </a:rPr>
                        <a:t>No. Admitted</a:t>
                      </a:r>
                      <a:endParaRPr lang="en-US" sz="1800" b="1"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b="1" u="none" strike="noStrike">
                          <a:effectLst/>
                          <a:latin typeface="Arial Narrow" panose="020B0606020202030204" pitchFamily="34" charset="0"/>
                        </a:rPr>
                        <a:t>Female</a:t>
                      </a:r>
                      <a:endParaRPr lang="en-US" sz="1800" b="1"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b="1" u="none" strike="noStrike" dirty="0">
                          <a:effectLst/>
                          <a:latin typeface="Arial Narrow" panose="020B0606020202030204" pitchFamily="34" charset="0"/>
                        </a:rPr>
                        <a:t>International</a:t>
                      </a:r>
                      <a:endParaRPr lang="en-US" sz="1800" b="1"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4110357392"/>
                  </a:ext>
                </a:extLst>
              </a:tr>
              <a:tr h="391319">
                <a:tc>
                  <a:txBody>
                    <a:bodyPr/>
                    <a:lstStyle/>
                    <a:p>
                      <a:pPr algn="ctr" rtl="0" fontAlgn="ctr"/>
                      <a:r>
                        <a:rPr lang="en-US" sz="1800" u="none" strike="noStrike">
                          <a:effectLst/>
                          <a:latin typeface="Arial Narrow" panose="020B0606020202030204" pitchFamily="34" charset="0"/>
                        </a:rPr>
                        <a:t>2011</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48</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3</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2</a:t>
                      </a:r>
                      <a:endParaRPr lang="en-US" sz="18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0407457"/>
                  </a:ext>
                </a:extLst>
              </a:tr>
              <a:tr h="391319">
                <a:tc>
                  <a:txBody>
                    <a:bodyPr/>
                    <a:lstStyle/>
                    <a:p>
                      <a:pPr algn="ctr" rtl="0" fontAlgn="ctr"/>
                      <a:r>
                        <a:rPr lang="en-US" sz="1800" u="none" strike="noStrike">
                          <a:effectLst/>
                          <a:latin typeface="Arial Narrow" panose="020B0606020202030204" pitchFamily="34" charset="0"/>
                        </a:rPr>
                        <a:t>2012</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dirty="0">
                          <a:effectLst/>
                          <a:latin typeface="Arial Narrow" panose="020B0606020202030204" pitchFamily="34" charset="0"/>
                        </a:rPr>
                        <a:t>20</a:t>
                      </a:r>
                      <a:endParaRPr lang="en-US"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0</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0</a:t>
                      </a:r>
                      <a:endParaRPr lang="en-US" sz="18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4142092514"/>
                  </a:ext>
                </a:extLst>
              </a:tr>
              <a:tr h="402828">
                <a:tc>
                  <a:txBody>
                    <a:bodyPr/>
                    <a:lstStyle/>
                    <a:p>
                      <a:pPr algn="ctr" rtl="0" fontAlgn="ctr"/>
                      <a:r>
                        <a:rPr lang="en-US" sz="1800" u="none" strike="noStrike">
                          <a:effectLst/>
                          <a:latin typeface="Arial Narrow" panose="020B0606020202030204" pitchFamily="34" charset="0"/>
                        </a:rPr>
                        <a:t>2013</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21</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4</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2</a:t>
                      </a:r>
                      <a:endParaRPr lang="en-US" sz="18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644895294"/>
                  </a:ext>
                </a:extLst>
              </a:tr>
              <a:tr h="391319">
                <a:tc>
                  <a:txBody>
                    <a:bodyPr/>
                    <a:lstStyle/>
                    <a:p>
                      <a:pPr algn="ctr" rtl="0" fontAlgn="ctr"/>
                      <a:r>
                        <a:rPr lang="en-US" sz="1800" u="none" strike="noStrike" dirty="0">
                          <a:effectLst/>
                          <a:latin typeface="Arial Narrow" panose="020B0606020202030204" pitchFamily="34" charset="0"/>
                        </a:rPr>
                        <a:t>2014</a:t>
                      </a:r>
                      <a:endParaRPr lang="en-US"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dirty="0">
                          <a:effectLst/>
                          <a:latin typeface="Arial Narrow" panose="020B0606020202030204" pitchFamily="34" charset="0"/>
                        </a:rPr>
                        <a:t>24</a:t>
                      </a:r>
                      <a:endParaRPr lang="en-US"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1</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0</a:t>
                      </a:r>
                      <a:endParaRPr lang="en-US" sz="18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657694583"/>
                  </a:ext>
                </a:extLst>
              </a:tr>
              <a:tr h="391319">
                <a:tc>
                  <a:txBody>
                    <a:bodyPr/>
                    <a:lstStyle/>
                    <a:p>
                      <a:pPr algn="ctr" rtl="0" fontAlgn="ctr"/>
                      <a:r>
                        <a:rPr lang="en-US" sz="1800" u="none" strike="noStrike" dirty="0">
                          <a:effectLst/>
                          <a:latin typeface="Arial Narrow" panose="020B0606020202030204" pitchFamily="34" charset="0"/>
                        </a:rPr>
                        <a:t>2015</a:t>
                      </a:r>
                      <a:endParaRPr lang="en-US"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19</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b="0" i="0" u="none" strike="noStrike" dirty="0">
                          <a:solidFill>
                            <a:srgbClr val="000000"/>
                          </a:solidFill>
                          <a:effectLst/>
                          <a:latin typeface="Arial Narrow" panose="020B0606020202030204" pitchFamily="34" charset="0"/>
                        </a:rPr>
                        <a:t>1</a:t>
                      </a:r>
                    </a:p>
                  </a:txBody>
                  <a:tcPr marL="7620" marR="7620" marT="7620" marB="0" anchor="ctr"/>
                </a:tc>
                <a:tc>
                  <a:txBody>
                    <a:bodyPr/>
                    <a:lstStyle/>
                    <a:p>
                      <a:pPr algn="ctr" rtl="0" fontAlgn="ctr"/>
                      <a:r>
                        <a:rPr lang="en-US" sz="1800" b="0" i="0" u="none" strike="noStrike" dirty="0">
                          <a:solidFill>
                            <a:srgbClr val="000000"/>
                          </a:solidFill>
                          <a:effectLst/>
                          <a:latin typeface="Arial Narrow" panose="020B0606020202030204" pitchFamily="34" charset="0"/>
                        </a:rPr>
                        <a:t>3</a:t>
                      </a:r>
                    </a:p>
                  </a:txBody>
                  <a:tcPr marL="7620" marR="7620" marT="7620" marB="0" anchor="ctr"/>
                </a:tc>
                <a:extLst>
                  <a:ext uri="{0D108BD9-81ED-4DB2-BD59-A6C34878D82A}">
                    <a16:rowId xmlns:a16="http://schemas.microsoft.com/office/drawing/2014/main" val="619798485"/>
                  </a:ext>
                </a:extLst>
              </a:tr>
              <a:tr h="402828">
                <a:tc>
                  <a:txBody>
                    <a:bodyPr/>
                    <a:lstStyle/>
                    <a:p>
                      <a:pPr algn="ctr" rtl="0" fontAlgn="ctr"/>
                      <a:r>
                        <a:rPr lang="en-US" sz="1800" u="none" strike="noStrike" dirty="0">
                          <a:effectLst/>
                          <a:latin typeface="Arial Narrow" panose="020B0606020202030204" pitchFamily="34" charset="0"/>
                        </a:rPr>
                        <a:t>2016</a:t>
                      </a:r>
                      <a:endParaRPr lang="en-US"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11</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b"/>
                      <a:r>
                        <a:rPr lang="en-US" sz="1800" b="0" i="0" u="none" strike="noStrike" dirty="0">
                          <a:solidFill>
                            <a:srgbClr val="000000"/>
                          </a:solidFill>
                          <a:effectLst/>
                          <a:latin typeface="Arial Narrow" panose="020B0606020202030204" pitchFamily="34" charset="0"/>
                        </a:rPr>
                        <a:t>0</a:t>
                      </a:r>
                    </a:p>
                  </a:txBody>
                  <a:tcPr marL="7620" marR="7620" marT="7620" marB="0" anchor="b"/>
                </a:tc>
                <a:tc>
                  <a:txBody>
                    <a:bodyPr/>
                    <a:lstStyle/>
                    <a:p>
                      <a:pPr algn="ctr" fontAlgn="b"/>
                      <a:r>
                        <a:rPr lang="en-US" sz="1800" b="0" i="0" u="none" strike="noStrike" dirty="0">
                          <a:solidFill>
                            <a:srgbClr val="000000"/>
                          </a:solidFill>
                          <a:effectLst/>
                          <a:latin typeface="Arial Narrow" panose="020B0606020202030204" pitchFamily="34" charset="0"/>
                        </a:rPr>
                        <a:t>0</a:t>
                      </a:r>
                    </a:p>
                  </a:txBody>
                  <a:tcPr marL="7620" marR="7620" marT="7620" marB="0" anchor="b"/>
                </a:tc>
                <a:extLst>
                  <a:ext uri="{0D108BD9-81ED-4DB2-BD59-A6C34878D82A}">
                    <a16:rowId xmlns:a16="http://schemas.microsoft.com/office/drawing/2014/main" val="2321839971"/>
                  </a:ext>
                </a:extLst>
              </a:tr>
              <a:tr h="391319">
                <a:tc>
                  <a:txBody>
                    <a:bodyPr/>
                    <a:lstStyle/>
                    <a:p>
                      <a:pPr algn="ctr" rtl="0" fontAlgn="ctr"/>
                      <a:r>
                        <a:rPr lang="en-US" sz="1800" u="none" strike="noStrike">
                          <a:effectLst/>
                          <a:latin typeface="Arial Narrow" panose="020B0606020202030204" pitchFamily="34" charset="0"/>
                        </a:rPr>
                        <a:t>2017</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b="0" i="0" u="none" strike="noStrike" dirty="0">
                          <a:solidFill>
                            <a:srgbClr val="000000"/>
                          </a:solidFill>
                          <a:effectLst/>
                          <a:latin typeface="Arial Narrow" panose="020B0606020202030204" pitchFamily="34" charset="0"/>
                        </a:rPr>
                        <a:t>10</a:t>
                      </a:r>
                    </a:p>
                  </a:txBody>
                  <a:tcPr marL="7620" marR="7620" marT="7620" marB="0" anchor="ctr"/>
                </a:tc>
                <a:tc>
                  <a:txBody>
                    <a:bodyPr/>
                    <a:lstStyle/>
                    <a:p>
                      <a:pPr algn="ctr" rtl="0" fontAlgn="ctr"/>
                      <a:r>
                        <a:rPr lang="en-US" sz="1800" u="none" strike="noStrike">
                          <a:effectLst/>
                          <a:latin typeface="Arial Narrow" panose="020B0606020202030204" pitchFamily="34" charset="0"/>
                        </a:rPr>
                        <a:t>1</a:t>
                      </a:r>
                      <a:endParaRPr lang="en-US" sz="18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u="none" strike="noStrike">
                          <a:effectLst/>
                          <a:latin typeface="Arial Narrow" panose="020B0606020202030204" pitchFamily="34" charset="0"/>
                        </a:rPr>
                        <a:t>0</a:t>
                      </a:r>
                      <a:endParaRPr lang="en-US" sz="18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788629971"/>
                  </a:ext>
                </a:extLst>
              </a:tr>
              <a:tr h="391319">
                <a:tc>
                  <a:txBody>
                    <a:bodyPr/>
                    <a:lstStyle/>
                    <a:p>
                      <a:pPr algn="ctr" rtl="0" fontAlgn="ctr"/>
                      <a:r>
                        <a:rPr lang="en-US" sz="1800" u="none" strike="noStrike" dirty="0">
                          <a:effectLst/>
                          <a:latin typeface="Arial Narrow" panose="020B0606020202030204" pitchFamily="34" charset="0"/>
                        </a:rPr>
                        <a:t>2018</a:t>
                      </a:r>
                      <a:endParaRPr lang="en-US" sz="18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rtl="0" fontAlgn="ctr"/>
                      <a:r>
                        <a:rPr lang="en-US" sz="1800" b="0" i="0" u="none" strike="noStrike" dirty="0">
                          <a:solidFill>
                            <a:srgbClr val="000000"/>
                          </a:solidFill>
                          <a:effectLst/>
                          <a:latin typeface="Arial Narrow" panose="020B0606020202030204" pitchFamily="34" charset="0"/>
                        </a:rPr>
                        <a:t>8</a:t>
                      </a:r>
                    </a:p>
                  </a:txBody>
                  <a:tcPr marL="7620" marR="7620" marT="7620" marB="0" anchor="ctr"/>
                </a:tc>
                <a:tc>
                  <a:txBody>
                    <a:bodyPr/>
                    <a:lstStyle/>
                    <a:p>
                      <a:pPr algn="ctr" rtl="0" fontAlgn="ctr"/>
                      <a:r>
                        <a:rPr lang="en-US" sz="1800" b="0" i="0" u="none" strike="noStrike" dirty="0">
                          <a:solidFill>
                            <a:srgbClr val="000000"/>
                          </a:solidFill>
                          <a:effectLst/>
                          <a:latin typeface="Arial Narrow" panose="020B0606020202030204" pitchFamily="34" charset="0"/>
                        </a:rPr>
                        <a:t>3</a:t>
                      </a:r>
                    </a:p>
                  </a:txBody>
                  <a:tcPr marL="7620" marR="7620" marT="7620" marB="0" anchor="ctr"/>
                </a:tc>
                <a:tc>
                  <a:txBody>
                    <a:bodyPr/>
                    <a:lstStyle/>
                    <a:p>
                      <a:pPr algn="ctr" rtl="0" fontAlgn="ctr"/>
                      <a:r>
                        <a:rPr lang="en-US" sz="1800" u="none" strike="noStrike" dirty="0">
                          <a:effectLst/>
                          <a:latin typeface="Arial Narrow" panose="020B0606020202030204" pitchFamily="34" charset="0"/>
                        </a:rPr>
                        <a:t>0</a:t>
                      </a:r>
                      <a:endParaRPr lang="en-US" sz="18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551543351"/>
                  </a:ext>
                </a:extLst>
              </a:tr>
            </a:tbl>
          </a:graphicData>
        </a:graphic>
      </p:graphicFrame>
      <p:sp>
        <p:nvSpPr>
          <p:cNvPr id="4" name="Slide Number Placeholder 3">
            <a:extLst>
              <a:ext uri="{FF2B5EF4-FFF2-40B4-BE49-F238E27FC236}">
                <a16:creationId xmlns:a16="http://schemas.microsoft.com/office/drawing/2014/main" id="{4742C313-862F-47BC-8355-1F711ED862E9}"/>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94261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023DA7-1B54-417F-B4FD-72CF44429CDB}"/>
              </a:ext>
            </a:extLst>
          </p:cNvPr>
          <p:cNvSpPr>
            <a:spLocks noGrp="1"/>
          </p:cNvSpPr>
          <p:nvPr>
            <p:ph type="title"/>
          </p:nvPr>
        </p:nvSpPr>
        <p:spPr>
          <a:xfrm>
            <a:off x="457200" y="274638"/>
            <a:ext cx="8229600" cy="1143000"/>
          </a:xfrm>
          <a:ln>
            <a:solidFill>
              <a:srgbClr val="92D050"/>
            </a:solidFill>
          </a:ln>
        </p:spPr>
        <p:txBody>
          <a:bodyPr>
            <a:normAutofit/>
          </a:bodyPr>
          <a:lstStyle/>
          <a:p>
            <a:r>
              <a:rPr lang="en-US" sz="3200" dirty="0">
                <a:latin typeface="Arial Narrow" panose="020B0606020202030204" pitchFamily="34" charset="0"/>
              </a:rPr>
              <a:t>Increased Female Participation in Course Enrolment</a:t>
            </a:r>
          </a:p>
        </p:txBody>
      </p:sp>
      <p:sp>
        <p:nvSpPr>
          <p:cNvPr id="4" name="Rectangle 3">
            <a:extLst>
              <a:ext uri="{FF2B5EF4-FFF2-40B4-BE49-F238E27FC236}">
                <a16:creationId xmlns:a16="http://schemas.microsoft.com/office/drawing/2014/main" id="{215F58A5-9715-4349-B3BB-D7C490F582F9}"/>
              </a:ext>
            </a:extLst>
          </p:cNvPr>
          <p:cNvSpPr/>
          <p:nvPr/>
        </p:nvSpPr>
        <p:spPr>
          <a:xfrm>
            <a:off x="152400" y="1828800"/>
            <a:ext cx="5029200" cy="4265848"/>
          </a:xfrm>
          <a:prstGeom prst="rect">
            <a:avLst/>
          </a:prstGeom>
          <a:ln>
            <a:solidFill>
              <a:srgbClr val="92D050"/>
            </a:solidFill>
          </a:ln>
        </p:spPr>
        <p:txBody>
          <a:bodyPr wrap="square">
            <a:spAutoFit/>
          </a:bodyPr>
          <a:lstStyle/>
          <a:p>
            <a:pPr algn="just">
              <a:lnSpc>
                <a:spcPct val="200000"/>
              </a:lnSpc>
            </a:pPr>
            <a:r>
              <a:rPr lang="en-US" sz="2800" dirty="0">
                <a:solidFill>
                  <a:schemeClr val="dk1"/>
                </a:solidFill>
                <a:latin typeface="Arial Narrow" panose="020B0606020202030204" pitchFamily="34" charset="0"/>
              </a:rPr>
              <a:t>6% in the 2015-2016 academic year</a:t>
            </a:r>
          </a:p>
          <a:p>
            <a:pPr algn="just">
              <a:lnSpc>
                <a:spcPct val="200000"/>
              </a:lnSpc>
            </a:pPr>
            <a:r>
              <a:rPr lang="en-US" sz="2800" dirty="0">
                <a:solidFill>
                  <a:schemeClr val="dk1"/>
                </a:solidFill>
                <a:latin typeface="Arial Narrow" panose="020B0606020202030204" pitchFamily="34" charset="0"/>
              </a:rPr>
              <a:t>0% in the 2016-2017 academic year</a:t>
            </a:r>
          </a:p>
          <a:p>
            <a:pPr algn="just">
              <a:lnSpc>
                <a:spcPct val="200000"/>
              </a:lnSpc>
            </a:pPr>
            <a:r>
              <a:rPr lang="en-US" sz="2800" dirty="0">
                <a:solidFill>
                  <a:schemeClr val="dk1"/>
                </a:solidFill>
                <a:latin typeface="Arial Narrow" panose="020B0606020202030204" pitchFamily="34" charset="0"/>
              </a:rPr>
              <a:t>11% in the 2017/2018 academic year</a:t>
            </a:r>
          </a:p>
          <a:p>
            <a:pPr algn="just">
              <a:lnSpc>
                <a:spcPct val="200000"/>
              </a:lnSpc>
            </a:pPr>
            <a:r>
              <a:rPr lang="en-US" sz="2800" dirty="0">
                <a:solidFill>
                  <a:schemeClr val="dk1"/>
                </a:solidFill>
                <a:latin typeface="Arial Narrow" panose="020B0606020202030204" pitchFamily="34" charset="0"/>
              </a:rPr>
              <a:t>33% in the 2018/2019 academic year </a:t>
            </a:r>
          </a:p>
          <a:p>
            <a:pPr algn="just">
              <a:lnSpc>
                <a:spcPct val="200000"/>
              </a:lnSpc>
            </a:pPr>
            <a:r>
              <a:rPr lang="en-US" sz="2800" dirty="0">
                <a:solidFill>
                  <a:schemeClr val="dk1"/>
                </a:solidFill>
                <a:latin typeface="Arial Narrow" panose="020B0606020202030204" pitchFamily="34" charset="0"/>
              </a:rPr>
              <a:t>? % in the 2019/2020 academic year</a:t>
            </a:r>
          </a:p>
        </p:txBody>
      </p:sp>
      <p:sp>
        <p:nvSpPr>
          <p:cNvPr id="5" name="Rectangle 4">
            <a:extLst>
              <a:ext uri="{FF2B5EF4-FFF2-40B4-BE49-F238E27FC236}">
                <a16:creationId xmlns:a16="http://schemas.microsoft.com/office/drawing/2014/main" id="{38D914B2-D706-4A09-A5A4-49FCB2491407}"/>
              </a:ext>
            </a:extLst>
          </p:cNvPr>
          <p:cNvSpPr/>
          <p:nvPr/>
        </p:nvSpPr>
        <p:spPr>
          <a:xfrm>
            <a:off x="5486400" y="1828800"/>
            <a:ext cx="3429000" cy="1680525"/>
          </a:xfrm>
          <a:prstGeom prst="rect">
            <a:avLst/>
          </a:prstGeom>
          <a:ln>
            <a:solidFill>
              <a:srgbClr val="92D050"/>
            </a:solidFill>
          </a:ln>
        </p:spPr>
        <p:txBody>
          <a:bodyPr wrap="square">
            <a:spAutoFit/>
          </a:bodyPr>
          <a:lstStyle/>
          <a:p>
            <a:pPr algn="just">
              <a:lnSpc>
                <a:spcPct val="200000"/>
              </a:lnSpc>
            </a:pPr>
            <a:r>
              <a:rPr lang="en-US" sz="2800" dirty="0">
                <a:solidFill>
                  <a:schemeClr val="dk1"/>
                </a:solidFill>
                <a:latin typeface="Arial Narrow" panose="020B0606020202030204" pitchFamily="34" charset="0"/>
              </a:rPr>
              <a:t>8 PhDs</a:t>
            </a:r>
          </a:p>
          <a:p>
            <a:pPr algn="just">
              <a:lnSpc>
                <a:spcPct val="200000"/>
              </a:lnSpc>
            </a:pPr>
            <a:r>
              <a:rPr lang="en-US" sz="2800" dirty="0">
                <a:solidFill>
                  <a:schemeClr val="dk1"/>
                </a:solidFill>
                <a:latin typeface="Arial Narrow" panose="020B0606020202030204" pitchFamily="34" charset="0"/>
              </a:rPr>
              <a:t>25% females</a:t>
            </a:r>
          </a:p>
        </p:txBody>
      </p:sp>
      <p:sp>
        <p:nvSpPr>
          <p:cNvPr id="6" name="Slide Number Placeholder 5">
            <a:extLst>
              <a:ext uri="{FF2B5EF4-FFF2-40B4-BE49-F238E27FC236}">
                <a16:creationId xmlns:a16="http://schemas.microsoft.com/office/drawing/2014/main" id="{EC8B7CE2-3DFD-4F38-A895-210A54F19050}"/>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1557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02854"/>
            <a:ext cx="8915400" cy="3683545"/>
          </a:xfrm>
          <a:ln w="38100">
            <a:solidFill>
              <a:srgbClr val="92D050"/>
            </a:solidFill>
          </a:ln>
        </p:spPr>
        <p:txBody>
          <a:bodyPr>
            <a:normAutofit/>
          </a:bodyPr>
          <a:lstStyle/>
          <a:p>
            <a:r>
              <a:rPr lang="en-US" sz="3600" dirty="0">
                <a:latin typeface="Arial Narrow" panose="020B0606020202030204" pitchFamily="34" charset="0"/>
              </a:rPr>
              <a:t>Project Name: </a:t>
            </a:r>
            <a:r>
              <a:rPr lang="en-US" sz="3600" b="1" dirty="0">
                <a:latin typeface="Arial Narrow" panose="020B0606020202030204" pitchFamily="34" charset="0"/>
              </a:rPr>
              <a:t>Upgrading Education and Research Capacity in Renewable Energy Technologies (UPERCRET) 2015-2020</a:t>
            </a:r>
            <a:br>
              <a:rPr lang="en-US" sz="3600" b="1" dirty="0">
                <a:latin typeface="Arial Narrow" panose="020B0606020202030204" pitchFamily="34" charset="0"/>
              </a:rPr>
            </a:br>
            <a:r>
              <a:rPr lang="en-US" sz="3600" b="1" dirty="0">
                <a:latin typeface="Arial Narrow" panose="020B0606020202030204" pitchFamily="34" charset="0"/>
              </a:rPr>
              <a:t/>
            </a:r>
            <a:br>
              <a:rPr lang="en-US" sz="3600" b="1" dirty="0">
                <a:latin typeface="Arial Narrow" panose="020B0606020202030204" pitchFamily="34" charset="0"/>
              </a:rPr>
            </a:br>
            <a:r>
              <a:rPr lang="en-US" sz="3600" b="1" dirty="0">
                <a:latin typeface="Arial Narrow" panose="020B0606020202030204" pitchFamily="34" charset="0"/>
              </a:rPr>
              <a:t>Project Host: The Kwame Nkrumah University of Science and Technology, Kumasi</a:t>
            </a:r>
            <a:endParaRPr lang="en-US" sz="3600" dirty="0">
              <a:latin typeface="Arial Narrow" pitchFamily="34" charset="0"/>
            </a:endParaRPr>
          </a:p>
        </p:txBody>
      </p:sp>
      <p:pic>
        <p:nvPicPr>
          <p:cNvPr id="4" name="Picture 2" descr="C:\Users\Home\Desktop\nmbu_logo-e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152400"/>
            <a:ext cx="1295400" cy="1371600"/>
          </a:xfrm>
          <a:prstGeom prst="rect">
            <a:avLst/>
          </a:prstGeom>
          <a:noFill/>
        </p:spPr>
      </p:pic>
      <p:pic>
        <p:nvPicPr>
          <p:cNvPr id="5"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95250"/>
            <a:ext cx="1603169" cy="1371600"/>
          </a:xfrm>
          <a:prstGeom prst="rect">
            <a:avLst/>
          </a:prstGeom>
          <a:noFill/>
          <a:ln w="9525">
            <a:noFill/>
            <a:miter lim="800000"/>
            <a:headEnd/>
            <a:tailEnd/>
          </a:ln>
        </p:spPr>
      </p:pic>
      <p:pic>
        <p:nvPicPr>
          <p:cNvPr id="6" name="Picture 2" descr="Image Results for ntnu ålesun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00400" y="5638800"/>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225951F-81CA-42D0-83C4-CC7DD68907EA}"/>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045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7E07-C70C-4C4F-B42A-4A1B55373F0B}"/>
              </a:ext>
            </a:extLst>
          </p:cNvPr>
          <p:cNvSpPr>
            <a:spLocks noGrp="1"/>
          </p:cNvSpPr>
          <p:nvPr>
            <p:ph type="title"/>
          </p:nvPr>
        </p:nvSpPr>
        <p:spPr>
          <a:ln>
            <a:solidFill>
              <a:srgbClr val="92D050"/>
            </a:solidFill>
          </a:ln>
        </p:spPr>
        <p:txBody>
          <a:bodyPr/>
          <a:lstStyle/>
          <a:p>
            <a:r>
              <a:rPr lang="en-US" dirty="0">
                <a:latin typeface="Arial Narrow" panose="020B0606020202030204" pitchFamily="34" charset="0"/>
              </a:rPr>
              <a:t>PhD Enrollment</a:t>
            </a:r>
          </a:p>
        </p:txBody>
      </p:sp>
      <p:graphicFrame>
        <p:nvGraphicFramePr>
          <p:cNvPr id="5" name="Table 4">
            <a:extLst>
              <a:ext uri="{FF2B5EF4-FFF2-40B4-BE49-F238E27FC236}">
                <a16:creationId xmlns:a16="http://schemas.microsoft.com/office/drawing/2014/main" id="{1D4EFC84-AE77-456B-9338-2A516E225C6A}"/>
              </a:ext>
            </a:extLst>
          </p:cNvPr>
          <p:cNvGraphicFramePr>
            <a:graphicFrameLocks noGrp="1"/>
          </p:cNvGraphicFramePr>
          <p:nvPr>
            <p:extLst>
              <p:ext uri="{D42A27DB-BD31-4B8C-83A1-F6EECF244321}">
                <p14:modId xmlns:p14="http://schemas.microsoft.com/office/powerpoint/2010/main" val="3362056621"/>
              </p:ext>
            </p:extLst>
          </p:nvPr>
        </p:nvGraphicFramePr>
        <p:xfrm>
          <a:off x="190499" y="1981200"/>
          <a:ext cx="8763001" cy="3928177"/>
        </p:xfrm>
        <a:graphic>
          <a:graphicData uri="http://schemas.openxmlformats.org/drawingml/2006/table">
            <a:tbl>
              <a:tblPr>
                <a:tableStyleId>{69C7853C-536D-4A76-A0AE-DD22124D55A5}</a:tableStyleId>
              </a:tblPr>
              <a:tblGrid>
                <a:gridCol w="2231664">
                  <a:extLst>
                    <a:ext uri="{9D8B030D-6E8A-4147-A177-3AD203B41FA5}">
                      <a16:colId xmlns:a16="http://schemas.microsoft.com/office/drawing/2014/main" val="2429411358"/>
                    </a:ext>
                  </a:extLst>
                </a:gridCol>
                <a:gridCol w="1577043">
                  <a:extLst>
                    <a:ext uri="{9D8B030D-6E8A-4147-A177-3AD203B41FA5}">
                      <a16:colId xmlns:a16="http://schemas.microsoft.com/office/drawing/2014/main" val="1435290584"/>
                    </a:ext>
                  </a:extLst>
                </a:gridCol>
                <a:gridCol w="2231664">
                  <a:extLst>
                    <a:ext uri="{9D8B030D-6E8A-4147-A177-3AD203B41FA5}">
                      <a16:colId xmlns:a16="http://schemas.microsoft.com/office/drawing/2014/main" val="1829715063"/>
                    </a:ext>
                  </a:extLst>
                </a:gridCol>
                <a:gridCol w="2023376">
                  <a:extLst>
                    <a:ext uri="{9D8B030D-6E8A-4147-A177-3AD203B41FA5}">
                      <a16:colId xmlns:a16="http://schemas.microsoft.com/office/drawing/2014/main" val="333411079"/>
                    </a:ext>
                  </a:extLst>
                </a:gridCol>
                <a:gridCol w="699254">
                  <a:extLst>
                    <a:ext uri="{9D8B030D-6E8A-4147-A177-3AD203B41FA5}">
                      <a16:colId xmlns:a16="http://schemas.microsoft.com/office/drawing/2014/main" val="1438329294"/>
                    </a:ext>
                  </a:extLst>
                </a:gridCol>
              </a:tblGrid>
              <a:tr h="781491">
                <a:tc>
                  <a:txBody>
                    <a:bodyPr/>
                    <a:lstStyle/>
                    <a:p>
                      <a:pPr algn="l" fontAlgn="ctr"/>
                      <a:r>
                        <a:rPr lang="nb-NO" sz="1400" b="1" u="none" strike="noStrike">
                          <a:effectLst/>
                          <a:latin typeface="Arial Narrow" panose="020B0606020202030204" pitchFamily="34" charset="0"/>
                        </a:rPr>
                        <a:t>PhD Student</a:t>
                      </a:r>
                      <a:endParaRPr lang="en-US" sz="1400" b="1"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nb-NO" sz="1400" b="1" u="none" strike="noStrike">
                          <a:effectLst/>
                          <a:latin typeface="Arial Narrow" panose="020B0606020202030204" pitchFamily="34" charset="0"/>
                        </a:rPr>
                        <a:t>Location/Registration</a:t>
                      </a:r>
                      <a:endParaRPr lang="en-US" sz="1400" b="1"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en-US" sz="1400" b="1" u="none" strike="noStrike">
                          <a:effectLst/>
                          <a:latin typeface="Arial Narrow" panose="020B0606020202030204" pitchFamily="34" charset="0"/>
                        </a:rPr>
                        <a:t>Title of PhD project</a:t>
                      </a:r>
                      <a:endParaRPr lang="en-US" sz="1400" b="1"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nb-NO" sz="1400" b="1" u="none" strike="noStrike">
                          <a:effectLst/>
                          <a:latin typeface="Arial Narrow" panose="020B0606020202030204" pitchFamily="34" charset="0"/>
                        </a:rPr>
                        <a:t>Supervisors</a:t>
                      </a:r>
                      <a:endParaRPr lang="en-US" sz="1400" b="1"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nb-NO" sz="1400" b="1" u="none" strike="noStrike" dirty="0">
                          <a:effectLst/>
                          <a:latin typeface="Arial Narrow" panose="020B0606020202030204" pitchFamily="34" charset="0"/>
                        </a:rPr>
                        <a:t>Expected completion year</a:t>
                      </a:r>
                      <a:endParaRPr lang="en-US" sz="1400" b="1"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880960210"/>
                  </a:ext>
                </a:extLst>
              </a:tr>
              <a:tr h="1032443">
                <a:tc>
                  <a:txBody>
                    <a:bodyPr/>
                    <a:lstStyle/>
                    <a:p>
                      <a:pPr algn="l" fontAlgn="ctr"/>
                      <a:r>
                        <a:rPr lang="nb-NO" sz="1400" u="none" strike="noStrike" dirty="0">
                          <a:effectLst/>
                          <a:latin typeface="Arial Narrow" panose="020B0606020202030204" pitchFamily="34" charset="0"/>
                        </a:rPr>
                        <a:t>Maame Tabuah Ankoh (F)</a:t>
                      </a:r>
                      <a:endParaRPr lang="en-US" sz="14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l" fontAlgn="ctr"/>
                      <a:r>
                        <a:rPr lang="nb-NO" sz="1400" u="none" strike="noStrike">
                          <a:effectLst/>
                          <a:latin typeface="Arial Narrow" panose="020B0606020202030204" pitchFamily="34" charset="0"/>
                        </a:rPr>
                        <a:t>KNUST, Kumasi, Ghana</a:t>
                      </a:r>
                      <a:endParaRPr lang="en-US" sz="14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en-GB" sz="1400" u="none" strike="noStrike" dirty="0">
                          <a:effectLst/>
                          <a:latin typeface="Arial Narrow" panose="020B0606020202030204" pitchFamily="34" charset="0"/>
                        </a:rPr>
                        <a:t>Experimental determination impact of soiling on solar PV performance</a:t>
                      </a:r>
                      <a:endParaRPr lang="en-US" sz="1400" b="0" i="0" u="none" strike="noStrike" dirty="0">
                        <a:solidFill>
                          <a:srgbClr val="000000"/>
                        </a:solidFill>
                        <a:effectLst/>
                        <a:latin typeface="Arial Narrow" panose="020B0606020202030204" pitchFamily="34" charset="0"/>
                      </a:endParaRPr>
                    </a:p>
                    <a:p>
                      <a:pPr algn="just" fontAlgn="ctr"/>
                      <a:r>
                        <a:rPr lang="en-GB" sz="1400" u="none" strike="noStrike" dirty="0">
                          <a:effectLst/>
                          <a:latin typeface="Arial Narrow" panose="020B0606020202030204" pitchFamily="34" charset="0"/>
                        </a:rPr>
                        <a:t> </a:t>
                      </a:r>
                      <a:endParaRPr lang="en-US" sz="1400" b="0" i="0" u="none" strike="noStrike" dirty="0">
                        <a:solidFill>
                          <a:srgbClr val="000000"/>
                        </a:solidFill>
                        <a:effectLst/>
                        <a:latin typeface="Arial Narrow" panose="020B0606020202030204" pitchFamily="34" charset="0"/>
                      </a:endParaRPr>
                    </a:p>
                    <a:p>
                      <a:pPr algn="l" fontAlgn="t"/>
                      <a:r>
                        <a:rPr lang="en-US" sz="1400" u="none" strike="noStrike" dirty="0">
                          <a:effectLst/>
                          <a:latin typeface="Arial Narrow" panose="020B0606020202030204" pitchFamily="34" charset="0"/>
                        </a:rPr>
                        <a:t> </a:t>
                      </a:r>
                      <a:endParaRPr lang="en-US" sz="14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l" fontAlgn="ctr"/>
                      <a:r>
                        <a:rPr lang="nb-NO" sz="1400" u="none" strike="noStrike" dirty="0">
                          <a:effectLst/>
                          <a:latin typeface="Arial Narrow" panose="020B0606020202030204" pitchFamily="34" charset="0"/>
                        </a:rPr>
                        <a:t>Dr. Rueben Tamakloe</a:t>
                      </a:r>
                    </a:p>
                    <a:p>
                      <a:pPr marL="0" marR="0" lvl="0" indent="0" algn="l" defTabSz="914400" rtl="0" eaLnBrk="1" fontAlgn="ctr" latinLnBrk="0" hangingPunct="1">
                        <a:lnSpc>
                          <a:spcPct val="100000"/>
                        </a:lnSpc>
                        <a:spcBef>
                          <a:spcPts val="0"/>
                        </a:spcBef>
                        <a:spcAft>
                          <a:spcPts val="0"/>
                        </a:spcAft>
                        <a:buClrTx/>
                        <a:buSzTx/>
                        <a:buFontTx/>
                        <a:buNone/>
                        <a:tabLst/>
                        <a:defRPr/>
                      </a:pPr>
                      <a:r>
                        <a:rPr lang="nb-NO" sz="1400" u="none" strike="noStrike" dirty="0">
                          <a:effectLst/>
                          <a:latin typeface="Arial Narrow" panose="020B0606020202030204" pitchFamily="34" charset="0"/>
                        </a:rPr>
                        <a:t>Dr. Lena Dzifa Mensha</a:t>
                      </a:r>
                      <a:endParaRPr lang="en-US" sz="1400" b="0" i="0" u="none" strike="noStrike" dirty="0">
                        <a:solidFill>
                          <a:srgbClr val="000000"/>
                        </a:solidFill>
                        <a:effectLst/>
                        <a:latin typeface="Arial Narrow" panose="020B0606020202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400" u="none" strike="noStrike" dirty="0">
                          <a:effectLst/>
                          <a:latin typeface="Arial Narrow" panose="020B0606020202030204" pitchFamily="34" charset="0"/>
                        </a:rPr>
                        <a:t>Prof. </a:t>
                      </a:r>
                      <a:r>
                        <a:rPr lang="en-GB" sz="1400" u="none" strike="noStrike" dirty="0" err="1">
                          <a:effectLst/>
                          <a:latin typeface="Arial Narrow" panose="020B0606020202030204" pitchFamily="34" charset="0"/>
                        </a:rPr>
                        <a:t>Muyiwa</a:t>
                      </a:r>
                      <a:r>
                        <a:rPr lang="en-GB" sz="1400" u="none" strike="noStrike" dirty="0">
                          <a:effectLst/>
                          <a:latin typeface="Arial Narrow" panose="020B0606020202030204" pitchFamily="34" charset="0"/>
                        </a:rPr>
                        <a:t> S </a:t>
                      </a:r>
                      <a:r>
                        <a:rPr lang="en-GB" sz="1400" u="none" strike="noStrike" dirty="0" err="1">
                          <a:effectLst/>
                          <a:latin typeface="Arial Narrow" panose="020B0606020202030204" pitchFamily="34" charset="0"/>
                        </a:rPr>
                        <a:t>Adaramola</a:t>
                      </a:r>
                      <a:endParaRPr lang="en-US" sz="14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r" fontAlgn="ctr"/>
                      <a:r>
                        <a:rPr lang="nb-NO" sz="1400" u="none" strike="noStrike">
                          <a:effectLst/>
                          <a:latin typeface="Arial Narrow" panose="020B0606020202030204" pitchFamily="34" charset="0"/>
                        </a:rPr>
                        <a:t>2020</a:t>
                      </a:r>
                      <a:endParaRPr lang="en-US" sz="14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176372098"/>
                  </a:ext>
                </a:extLst>
              </a:tr>
              <a:tr h="834175">
                <a:tc>
                  <a:txBody>
                    <a:bodyPr/>
                    <a:lstStyle/>
                    <a:p>
                      <a:pPr algn="l" fontAlgn="ctr"/>
                      <a:r>
                        <a:rPr lang="nb-NO" sz="1400" u="none" strike="noStrike">
                          <a:effectLst/>
                          <a:latin typeface="Arial Narrow" panose="020B0606020202030204" pitchFamily="34" charset="0"/>
                        </a:rPr>
                        <a:t>Emmanuel Yeboah Osei</a:t>
                      </a:r>
                      <a:endParaRPr lang="en-US" sz="14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nb-NO" sz="1400" u="none" strike="noStrike">
                          <a:effectLst/>
                          <a:latin typeface="Arial Narrow" panose="020B0606020202030204" pitchFamily="34" charset="0"/>
                        </a:rPr>
                        <a:t>KNUST, Kumasi, Ghana</a:t>
                      </a:r>
                      <a:endParaRPr lang="en-US" sz="1400" b="0" i="0" u="none" strike="noStrike">
                        <a:solidFill>
                          <a:srgbClr val="000000"/>
                        </a:solidFill>
                        <a:effectLst/>
                        <a:latin typeface="Arial Narrow" panose="020B0606020202030204" pitchFamily="34" charset="0"/>
                      </a:endParaRPr>
                    </a:p>
                  </a:txBody>
                  <a:tcPr marL="7620" marR="7620" marT="7620" marB="0" anchor="ctr"/>
                </a:tc>
                <a:tc>
                  <a:txBody>
                    <a:bodyPr/>
                    <a:lstStyle/>
                    <a:p>
                      <a:pPr algn="just" fontAlgn="ctr"/>
                      <a:r>
                        <a:rPr lang="en-GB" sz="1400" u="none" strike="noStrike">
                          <a:effectLst/>
                          <a:latin typeface="Arial Narrow" panose="020B0606020202030204" pitchFamily="34" charset="0"/>
                        </a:rPr>
                        <a:t>Optimization of Wind Turbine Blade Profile for Low Wind Speed Application </a:t>
                      </a:r>
                      <a:endParaRPr lang="en-US" sz="14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en-GB" sz="1400" u="none" strike="noStrike" dirty="0">
                          <a:effectLst/>
                          <a:latin typeface="Arial Narrow" panose="020B0606020202030204" pitchFamily="34" charset="0"/>
                        </a:rPr>
                        <a:t>Dr. Albert K </a:t>
                      </a:r>
                      <a:r>
                        <a:rPr lang="en-GB" sz="1400" u="none" strike="noStrike" dirty="0" err="1">
                          <a:effectLst/>
                          <a:latin typeface="Arial Narrow" panose="020B0606020202030204" pitchFamily="34" charset="0"/>
                        </a:rPr>
                        <a:t>Sunnu</a:t>
                      </a:r>
                      <a:endParaRPr lang="en-GB" sz="1400" u="none" strike="noStrike" dirty="0">
                        <a:effectLst/>
                        <a:latin typeface="Arial Narrow" panose="020B0606020202030204" pitchFamily="34" charset="0"/>
                      </a:endParaRPr>
                    </a:p>
                    <a:p>
                      <a:pPr algn="l" fontAlgn="ctr"/>
                      <a:r>
                        <a:rPr lang="en-GB" sz="1400" u="none" strike="noStrike" dirty="0">
                          <a:effectLst/>
                          <a:latin typeface="Arial Narrow" panose="020B0606020202030204" pitchFamily="34" charset="0"/>
                        </a:rPr>
                        <a:t>Dr. Richard Opoku</a:t>
                      </a:r>
                    </a:p>
                    <a:p>
                      <a:pPr algn="l" fontAlgn="ctr"/>
                      <a:r>
                        <a:rPr lang="en-GB" sz="1400" u="none" strike="noStrike" dirty="0">
                          <a:effectLst/>
                          <a:latin typeface="Arial Narrow" panose="020B0606020202030204" pitchFamily="34" charset="0"/>
                        </a:rPr>
                        <a:t>Prof. </a:t>
                      </a:r>
                      <a:r>
                        <a:rPr lang="en-GB" sz="1400" u="none" strike="noStrike" dirty="0" err="1">
                          <a:effectLst/>
                          <a:latin typeface="Arial Narrow" panose="020B0606020202030204" pitchFamily="34" charset="0"/>
                        </a:rPr>
                        <a:t>Muyiwa</a:t>
                      </a:r>
                      <a:r>
                        <a:rPr lang="en-GB" sz="1400" u="none" strike="noStrike" dirty="0">
                          <a:effectLst/>
                          <a:latin typeface="Arial Narrow" panose="020B0606020202030204" pitchFamily="34" charset="0"/>
                        </a:rPr>
                        <a:t> S. </a:t>
                      </a:r>
                      <a:r>
                        <a:rPr lang="en-GB" sz="1400" u="none" strike="noStrike" dirty="0" err="1">
                          <a:effectLst/>
                          <a:latin typeface="Arial Narrow" panose="020B0606020202030204" pitchFamily="34" charset="0"/>
                        </a:rPr>
                        <a:t>Adaramola</a:t>
                      </a:r>
                      <a:r>
                        <a:rPr lang="en-GB" sz="1400" u="none" strike="noStrike" dirty="0">
                          <a:effectLst/>
                          <a:latin typeface="Arial Narrow" panose="020B0606020202030204" pitchFamily="34" charset="0"/>
                        </a:rPr>
                        <a:t> </a:t>
                      </a:r>
                      <a:endParaRPr lang="en-US" sz="14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r" fontAlgn="ctr"/>
                      <a:r>
                        <a:rPr lang="en-GB" sz="1400" u="none" strike="noStrike">
                          <a:effectLst/>
                          <a:latin typeface="Arial Narrow" panose="020B0606020202030204" pitchFamily="34" charset="0"/>
                        </a:rPr>
                        <a:t>2020</a:t>
                      </a:r>
                      <a:endParaRPr lang="en-US" sz="14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453462599"/>
                  </a:ext>
                </a:extLst>
              </a:tr>
              <a:tr h="1238091">
                <a:tc>
                  <a:txBody>
                    <a:bodyPr/>
                    <a:lstStyle/>
                    <a:p>
                      <a:pPr algn="l" fontAlgn="ctr"/>
                      <a:r>
                        <a:rPr lang="en-GB" sz="1400" u="none" strike="noStrike">
                          <a:effectLst/>
                          <a:latin typeface="Arial Narrow" panose="020B0606020202030204" pitchFamily="34" charset="0"/>
                        </a:rPr>
                        <a:t>Fabrice Abunde Neba</a:t>
                      </a:r>
                      <a:endParaRPr lang="en-US" sz="1400" b="0" i="0" u="none" strike="noStrike">
                        <a:solidFill>
                          <a:srgbClr val="000000"/>
                        </a:solidFill>
                        <a:effectLst/>
                        <a:latin typeface="Arial Narrow" panose="020B0606020202030204" pitchFamily="34" charset="0"/>
                      </a:endParaRPr>
                    </a:p>
                  </a:txBody>
                  <a:tcPr marL="7620" marR="7620" marT="7620" marB="0" anchor="ctr"/>
                </a:tc>
                <a:tc>
                  <a:txBody>
                    <a:bodyPr/>
                    <a:lstStyle/>
                    <a:p>
                      <a:pPr algn="l" fontAlgn="ctr"/>
                      <a:r>
                        <a:rPr lang="en-GB" sz="1400" u="none" strike="noStrike">
                          <a:effectLst/>
                          <a:latin typeface="Arial Narrow" panose="020B0606020202030204" pitchFamily="34" charset="0"/>
                        </a:rPr>
                        <a:t>NTNU, Ålesund, Norway</a:t>
                      </a:r>
                      <a:endParaRPr lang="en-US" sz="1400" b="0" i="0" u="none" strike="noStrike">
                        <a:solidFill>
                          <a:srgbClr val="000000"/>
                        </a:solidFill>
                        <a:effectLst/>
                        <a:latin typeface="Arial Narrow" panose="020B0606020202030204" pitchFamily="34" charset="0"/>
                      </a:endParaRPr>
                    </a:p>
                  </a:txBody>
                  <a:tcPr marL="7620" marR="7620" marT="7620" marB="0" anchor="ctr"/>
                </a:tc>
                <a:tc>
                  <a:txBody>
                    <a:bodyPr/>
                    <a:lstStyle/>
                    <a:p>
                      <a:pPr algn="just" fontAlgn="ctr"/>
                      <a:r>
                        <a:rPr lang="en-US" sz="1400" u="none" strike="noStrike" dirty="0">
                          <a:effectLst/>
                          <a:latin typeface="Arial Narrow" panose="020B0606020202030204" pitchFamily="34" charset="0"/>
                        </a:rPr>
                        <a:t>Model-based synthesis for optimal operation of methane bioreactors: bioenergy generation and waste management</a:t>
                      </a:r>
                      <a:endParaRPr lang="en-US" sz="14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l" fontAlgn="ctr"/>
                      <a:r>
                        <a:rPr lang="en-GB" sz="1400" u="none" strike="noStrike" dirty="0">
                          <a:effectLst/>
                          <a:latin typeface="Arial Narrow" panose="020B0606020202030204" pitchFamily="34" charset="0"/>
                        </a:rPr>
                        <a:t>Prof. Razak </a:t>
                      </a:r>
                      <a:r>
                        <a:rPr lang="en-GB" sz="1400" u="none" strike="noStrike" dirty="0" err="1">
                          <a:effectLst/>
                          <a:latin typeface="Arial Narrow" panose="020B0606020202030204" pitchFamily="34" charset="0"/>
                        </a:rPr>
                        <a:t>Siedu</a:t>
                      </a:r>
                      <a:endParaRPr lang="en-GB" sz="1400" u="none" strike="noStrike" dirty="0">
                        <a:effectLst/>
                        <a:latin typeface="Arial Narrow" panose="020B0606020202030204" pitchFamily="34" charset="0"/>
                      </a:endParaRPr>
                    </a:p>
                    <a:p>
                      <a:pPr algn="l" fontAlgn="ctr"/>
                      <a:r>
                        <a:rPr lang="en-GB" sz="1400" b="0" i="0" u="none" strike="noStrike" dirty="0">
                          <a:solidFill>
                            <a:srgbClr val="000000"/>
                          </a:solidFill>
                          <a:effectLst/>
                          <a:latin typeface="Arial Narrow" panose="020B0606020202030204" pitchFamily="34" charset="0"/>
                        </a:rPr>
                        <a:t>Prof. John </a:t>
                      </a:r>
                      <a:r>
                        <a:rPr lang="en-GB" sz="1400" b="0" i="0" u="none" strike="noStrike" dirty="0" err="1">
                          <a:solidFill>
                            <a:srgbClr val="000000"/>
                          </a:solidFill>
                          <a:effectLst/>
                          <a:latin typeface="Arial Narrow" panose="020B0606020202030204" pitchFamily="34" charset="0"/>
                        </a:rPr>
                        <a:t>Morken</a:t>
                      </a:r>
                      <a:endParaRPr lang="en-GB" sz="1400" b="0" i="0" u="none" strike="noStrike" dirty="0">
                        <a:solidFill>
                          <a:srgbClr val="000000"/>
                        </a:solidFill>
                        <a:effectLst/>
                        <a:latin typeface="Arial Narrow" panose="020B0606020202030204" pitchFamily="34" charset="0"/>
                      </a:endParaRPr>
                    </a:p>
                    <a:p>
                      <a:pPr algn="l" fontAlgn="ctr"/>
                      <a:r>
                        <a:rPr lang="en-GB" sz="1400" b="0" i="0" u="none" strike="noStrike" dirty="0">
                          <a:solidFill>
                            <a:srgbClr val="000000"/>
                          </a:solidFill>
                          <a:effectLst/>
                          <a:latin typeface="Arial Narrow" panose="020B0606020202030204" pitchFamily="34" charset="0"/>
                        </a:rPr>
                        <a:t>Prof. Ahmad Ado</a:t>
                      </a:r>
                    </a:p>
                    <a:p>
                      <a:pPr algn="l" fontAlgn="ctr"/>
                      <a:r>
                        <a:rPr lang="en-GB" sz="1400" b="0" i="0" u="none" strike="noStrike" dirty="0">
                          <a:solidFill>
                            <a:srgbClr val="000000"/>
                          </a:solidFill>
                          <a:effectLst/>
                          <a:latin typeface="Arial Narrow" panose="020B0606020202030204" pitchFamily="34" charset="0"/>
                        </a:rPr>
                        <a:t>Dr. </a:t>
                      </a:r>
                      <a:r>
                        <a:rPr lang="en-GB" sz="1400" b="0" i="0" u="none" strike="noStrike" dirty="0" err="1">
                          <a:solidFill>
                            <a:srgbClr val="000000"/>
                          </a:solidFill>
                          <a:effectLst/>
                          <a:latin typeface="Arial Narrow" panose="020B0606020202030204" pitchFamily="34" charset="0"/>
                        </a:rPr>
                        <a:t>NanaYaw</a:t>
                      </a:r>
                      <a:r>
                        <a:rPr lang="en-GB" sz="1400" b="0" i="0" u="none" strike="noStrike" dirty="0">
                          <a:solidFill>
                            <a:srgbClr val="000000"/>
                          </a:solidFill>
                          <a:effectLst/>
                          <a:latin typeface="Arial Narrow" panose="020B0606020202030204" pitchFamily="34" charset="0"/>
                        </a:rPr>
                        <a:t> </a:t>
                      </a:r>
                      <a:r>
                        <a:rPr lang="en-GB" sz="1400" b="0" i="0" u="none" strike="noStrike" dirty="0" err="1">
                          <a:solidFill>
                            <a:srgbClr val="000000"/>
                          </a:solidFill>
                          <a:effectLst/>
                          <a:latin typeface="Arial Narrow" panose="020B0606020202030204" pitchFamily="34" charset="0"/>
                        </a:rPr>
                        <a:t>Asiedu</a:t>
                      </a:r>
                      <a:endParaRPr lang="en-US" sz="14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r" fontAlgn="ctr"/>
                      <a:r>
                        <a:rPr lang="en-GB" sz="1400" u="none" strike="noStrike" dirty="0">
                          <a:effectLst/>
                          <a:latin typeface="Arial Narrow" panose="020B0606020202030204" pitchFamily="34" charset="0"/>
                        </a:rPr>
                        <a:t>2020</a:t>
                      </a:r>
                      <a:endParaRPr lang="en-US" sz="14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092636644"/>
                  </a:ext>
                </a:extLst>
              </a:tr>
            </a:tbl>
          </a:graphicData>
        </a:graphic>
      </p:graphicFrame>
      <p:sp>
        <p:nvSpPr>
          <p:cNvPr id="3" name="TextBox 2">
            <a:extLst>
              <a:ext uri="{FF2B5EF4-FFF2-40B4-BE49-F238E27FC236}">
                <a16:creationId xmlns:a16="http://schemas.microsoft.com/office/drawing/2014/main" id="{4DA6952A-080D-4B4B-A28B-794F185624A8}"/>
              </a:ext>
            </a:extLst>
          </p:cNvPr>
          <p:cNvSpPr txBox="1"/>
          <p:nvPr/>
        </p:nvSpPr>
        <p:spPr>
          <a:xfrm>
            <a:off x="2438400" y="6103607"/>
            <a:ext cx="2262158" cy="369332"/>
          </a:xfrm>
          <a:prstGeom prst="rect">
            <a:avLst/>
          </a:prstGeom>
          <a:noFill/>
          <a:ln>
            <a:solidFill>
              <a:srgbClr val="92D050"/>
            </a:solidFill>
          </a:ln>
        </p:spPr>
        <p:txBody>
          <a:bodyPr wrap="none" rtlCol="0">
            <a:spAutoFit/>
          </a:bodyPr>
          <a:lstStyle/>
          <a:p>
            <a:r>
              <a:rPr lang="en-US" dirty="0">
                <a:latin typeface="Arial Narrow" panose="020B0606020202030204" pitchFamily="34" charset="0"/>
              </a:rPr>
              <a:t>25% female participation</a:t>
            </a:r>
          </a:p>
        </p:txBody>
      </p:sp>
      <p:sp>
        <p:nvSpPr>
          <p:cNvPr id="4" name="Slide Number Placeholder 3">
            <a:extLst>
              <a:ext uri="{FF2B5EF4-FFF2-40B4-BE49-F238E27FC236}">
                <a16:creationId xmlns:a16="http://schemas.microsoft.com/office/drawing/2014/main" id="{6E0AB158-A07C-4A38-AB3D-AF2570552705}"/>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84359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00331F-91F9-4009-93F4-FA19532AF7D6}"/>
              </a:ext>
            </a:extLst>
          </p:cNvPr>
          <p:cNvGraphicFramePr>
            <a:graphicFrameLocks noGrp="1"/>
          </p:cNvGraphicFramePr>
          <p:nvPr/>
        </p:nvGraphicFramePr>
        <p:xfrm>
          <a:off x="76200" y="1676401"/>
          <a:ext cx="8839200" cy="5057705"/>
        </p:xfrm>
        <a:graphic>
          <a:graphicData uri="http://schemas.openxmlformats.org/drawingml/2006/table">
            <a:tbl>
              <a:tblPr>
                <a:tableStyleId>{69C7853C-536D-4A76-A0AE-DD22124D55A5}</a:tableStyleId>
              </a:tblPr>
              <a:tblGrid>
                <a:gridCol w="2090663">
                  <a:extLst>
                    <a:ext uri="{9D8B030D-6E8A-4147-A177-3AD203B41FA5}">
                      <a16:colId xmlns:a16="http://schemas.microsoft.com/office/drawing/2014/main" val="3570041137"/>
                    </a:ext>
                  </a:extLst>
                </a:gridCol>
                <a:gridCol w="1629486">
                  <a:extLst>
                    <a:ext uri="{9D8B030D-6E8A-4147-A177-3AD203B41FA5}">
                      <a16:colId xmlns:a16="http://schemas.microsoft.com/office/drawing/2014/main" val="2538700076"/>
                    </a:ext>
                  </a:extLst>
                </a:gridCol>
                <a:gridCol w="2305878">
                  <a:extLst>
                    <a:ext uri="{9D8B030D-6E8A-4147-A177-3AD203B41FA5}">
                      <a16:colId xmlns:a16="http://schemas.microsoft.com/office/drawing/2014/main" val="940335921"/>
                    </a:ext>
                  </a:extLst>
                </a:gridCol>
                <a:gridCol w="2090663">
                  <a:extLst>
                    <a:ext uri="{9D8B030D-6E8A-4147-A177-3AD203B41FA5}">
                      <a16:colId xmlns:a16="http://schemas.microsoft.com/office/drawing/2014/main" val="60256440"/>
                    </a:ext>
                  </a:extLst>
                </a:gridCol>
                <a:gridCol w="722510">
                  <a:extLst>
                    <a:ext uri="{9D8B030D-6E8A-4147-A177-3AD203B41FA5}">
                      <a16:colId xmlns:a16="http://schemas.microsoft.com/office/drawing/2014/main" val="2408960408"/>
                    </a:ext>
                  </a:extLst>
                </a:gridCol>
              </a:tblGrid>
              <a:tr h="733561">
                <a:tc>
                  <a:txBody>
                    <a:bodyPr/>
                    <a:lstStyle/>
                    <a:p>
                      <a:pPr algn="l" fontAlgn="ctr"/>
                      <a:r>
                        <a:rPr lang="nb-NO" sz="1100" u="none" strike="noStrike">
                          <a:effectLst/>
                          <a:latin typeface="Arial Narrow" panose="020B0606020202030204" pitchFamily="34" charset="0"/>
                        </a:rPr>
                        <a:t>PhD Student</a:t>
                      </a:r>
                      <a:endParaRPr lang="en-US" sz="1100" b="1" i="0" u="none" strike="noStrike">
                        <a:solidFill>
                          <a:srgbClr val="000000"/>
                        </a:solidFill>
                        <a:effectLst/>
                        <a:latin typeface="Arial Narrow" panose="020B0606020202030204" pitchFamily="34" charset="0"/>
                      </a:endParaRPr>
                    </a:p>
                  </a:txBody>
                  <a:tcPr marL="7568" marR="7568" marT="7568" marB="0" anchor="ctr"/>
                </a:tc>
                <a:tc>
                  <a:txBody>
                    <a:bodyPr/>
                    <a:lstStyle/>
                    <a:p>
                      <a:pPr algn="l" fontAlgn="ctr"/>
                      <a:r>
                        <a:rPr lang="nb-NO" sz="1100" u="none" strike="noStrike">
                          <a:effectLst/>
                          <a:latin typeface="Arial Narrow" panose="020B0606020202030204" pitchFamily="34" charset="0"/>
                        </a:rPr>
                        <a:t>Location/Registration</a:t>
                      </a:r>
                      <a:endParaRPr lang="en-US" sz="1100" b="1" i="0" u="none" strike="noStrike">
                        <a:solidFill>
                          <a:srgbClr val="000000"/>
                        </a:solidFill>
                        <a:effectLst/>
                        <a:latin typeface="Arial Narrow" panose="020B0606020202030204" pitchFamily="34" charset="0"/>
                      </a:endParaRPr>
                    </a:p>
                  </a:txBody>
                  <a:tcPr marL="7568" marR="7568" marT="7568" marB="0" anchor="ctr"/>
                </a:tc>
                <a:tc>
                  <a:txBody>
                    <a:bodyPr/>
                    <a:lstStyle/>
                    <a:p>
                      <a:pPr algn="l" fontAlgn="ctr"/>
                      <a:r>
                        <a:rPr lang="en-US" sz="1100" u="none" strike="noStrike" dirty="0">
                          <a:effectLst/>
                          <a:latin typeface="Arial Narrow" panose="020B0606020202030204" pitchFamily="34" charset="0"/>
                        </a:rPr>
                        <a:t>Title of PhD project</a:t>
                      </a:r>
                      <a:endParaRPr lang="en-US" sz="1100" b="1" i="0" u="none" strike="noStrike" dirty="0">
                        <a:solidFill>
                          <a:srgbClr val="000000"/>
                        </a:solidFill>
                        <a:effectLst/>
                        <a:latin typeface="Arial Narrow" panose="020B0606020202030204" pitchFamily="34" charset="0"/>
                      </a:endParaRPr>
                    </a:p>
                  </a:txBody>
                  <a:tcPr marL="7568" marR="7568" marT="7568" marB="0" anchor="ctr"/>
                </a:tc>
                <a:tc>
                  <a:txBody>
                    <a:bodyPr/>
                    <a:lstStyle/>
                    <a:p>
                      <a:pPr algn="l" fontAlgn="ctr"/>
                      <a:r>
                        <a:rPr lang="nb-NO" sz="1100" u="none" strike="noStrike">
                          <a:effectLst/>
                          <a:latin typeface="Arial Narrow" panose="020B0606020202030204" pitchFamily="34" charset="0"/>
                        </a:rPr>
                        <a:t>Supervisors</a:t>
                      </a:r>
                      <a:endParaRPr lang="en-US" sz="1100" b="1" i="0" u="none" strike="noStrike">
                        <a:solidFill>
                          <a:srgbClr val="000000"/>
                        </a:solidFill>
                        <a:effectLst/>
                        <a:latin typeface="Arial Narrow" panose="020B0606020202030204" pitchFamily="34" charset="0"/>
                      </a:endParaRPr>
                    </a:p>
                  </a:txBody>
                  <a:tcPr marL="7568" marR="7568" marT="7568" marB="0" anchor="ctr"/>
                </a:tc>
                <a:tc>
                  <a:txBody>
                    <a:bodyPr/>
                    <a:lstStyle/>
                    <a:p>
                      <a:pPr algn="l" fontAlgn="ctr"/>
                      <a:r>
                        <a:rPr lang="nb-NO" sz="1100" u="none" strike="noStrike">
                          <a:effectLst/>
                          <a:latin typeface="Arial Narrow" panose="020B0606020202030204" pitchFamily="34" charset="0"/>
                        </a:rPr>
                        <a:t>Expected completion year</a:t>
                      </a:r>
                      <a:endParaRPr lang="en-US" sz="1100" b="1" i="0" u="none" strike="noStrike">
                        <a:solidFill>
                          <a:srgbClr val="000000"/>
                        </a:solidFill>
                        <a:effectLst/>
                        <a:latin typeface="Arial Narrow" panose="020B0606020202030204" pitchFamily="34" charset="0"/>
                      </a:endParaRPr>
                    </a:p>
                  </a:txBody>
                  <a:tcPr marL="7568" marR="7568" marT="7568" marB="0" anchor="ctr"/>
                </a:tc>
                <a:extLst>
                  <a:ext uri="{0D108BD9-81ED-4DB2-BD59-A6C34878D82A}">
                    <a16:rowId xmlns:a16="http://schemas.microsoft.com/office/drawing/2014/main" val="1605010864"/>
                  </a:ext>
                </a:extLst>
              </a:tr>
              <a:tr h="368423">
                <a:tc rowSpan="3">
                  <a:txBody>
                    <a:bodyPr/>
                    <a:lstStyle/>
                    <a:p>
                      <a:pPr algn="l" fontAlgn="ctr"/>
                      <a:r>
                        <a:rPr lang="en-GB" sz="1100" u="none" strike="noStrike">
                          <a:effectLst/>
                          <a:latin typeface="Arial Narrow" panose="020B0606020202030204" pitchFamily="34" charset="0"/>
                        </a:rPr>
                        <a:t>Denis Edem Kwame Dzebre</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l" fontAlgn="ctr"/>
                      <a:r>
                        <a:rPr lang="en-GB" sz="1100" u="none" strike="noStrike">
                          <a:effectLst/>
                          <a:latin typeface="Arial Narrow" panose="020B0606020202030204" pitchFamily="34" charset="0"/>
                        </a:rPr>
                        <a:t>NMBU, Ås, Norway</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just" fontAlgn="ctr"/>
                      <a:r>
                        <a:rPr lang="en-US" sz="1100" u="none" strike="noStrike">
                          <a:effectLst/>
                          <a:latin typeface="Arial Narrow" panose="020B0606020202030204" pitchFamily="34" charset="0"/>
                        </a:rPr>
                        <a:t>Wind Resource Assessment in  Ghana with Mesoscale and Microscale Models</a:t>
                      </a:r>
                      <a:endParaRPr lang="en-US" sz="1100" b="0" i="0" u="none" strike="noStrike">
                        <a:solidFill>
                          <a:srgbClr val="000000"/>
                        </a:solidFill>
                        <a:effectLst/>
                        <a:latin typeface="Arial Narrow" panose="020B0606020202030204" pitchFamily="34" charset="0"/>
                      </a:endParaRPr>
                    </a:p>
                  </a:txBody>
                  <a:tcPr marL="7568" marR="7568" marT="7568" marB="0" anchor="ctr"/>
                </a:tc>
                <a:tc>
                  <a:txBody>
                    <a:bodyPr/>
                    <a:lstStyle/>
                    <a:p>
                      <a:pPr algn="l" fontAlgn="ctr"/>
                      <a:r>
                        <a:rPr lang="en-GB" sz="1100" u="none" strike="noStrike">
                          <a:effectLst/>
                          <a:latin typeface="Arial Narrow" panose="020B0606020202030204" pitchFamily="34" charset="0"/>
                        </a:rPr>
                        <a:t>Prof. Muyiwa S Adaramola</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r" fontAlgn="ctr"/>
                      <a:r>
                        <a:rPr lang="en-GB" sz="1100" u="none" strike="noStrike">
                          <a:effectLst/>
                          <a:latin typeface="Arial Narrow" panose="020B0606020202030204" pitchFamily="34" charset="0"/>
                        </a:rPr>
                        <a:t>2019</a:t>
                      </a:r>
                      <a:endParaRPr lang="en-US" sz="1100" b="0" i="0" u="none" strike="noStrike">
                        <a:solidFill>
                          <a:srgbClr val="000000"/>
                        </a:solidFill>
                        <a:effectLst/>
                        <a:latin typeface="Arial Narrow" panose="020B0606020202030204" pitchFamily="34" charset="0"/>
                      </a:endParaRPr>
                    </a:p>
                  </a:txBody>
                  <a:tcPr marL="7568" marR="7568" marT="7568" marB="0" anchor="ctr"/>
                </a:tc>
                <a:extLst>
                  <a:ext uri="{0D108BD9-81ED-4DB2-BD59-A6C34878D82A}">
                    <a16:rowId xmlns:a16="http://schemas.microsoft.com/office/drawing/2014/main" val="1197093288"/>
                  </a:ext>
                </a:extLst>
              </a:tr>
              <a:tr h="196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100" u="none" strike="noStrike">
                          <a:effectLst/>
                          <a:latin typeface="Arial Narrow" panose="020B0606020202030204" pitchFamily="34" charset="0"/>
                        </a:rPr>
                        <a:t>Dr. Joshua Ampofo</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1410670370"/>
                  </a:ext>
                </a:extLst>
              </a:tr>
              <a:tr h="3684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100" u="none" strike="noStrike">
                          <a:effectLst/>
                          <a:latin typeface="Arial Narrow" panose="020B0606020202030204" pitchFamily="34" charset="0"/>
                        </a:rPr>
                        <a:t>Dr. Akwasi A Acheampong</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2834707952"/>
                  </a:ext>
                </a:extLst>
              </a:tr>
              <a:tr h="196492">
                <a:tc rowSpan="3">
                  <a:txBody>
                    <a:bodyPr/>
                    <a:lstStyle/>
                    <a:p>
                      <a:pPr algn="l" fontAlgn="ctr"/>
                      <a:r>
                        <a:rPr lang="en-GB" sz="1100" u="none" strike="noStrike">
                          <a:effectLst/>
                          <a:latin typeface="Arial Narrow" panose="020B0606020202030204" pitchFamily="34" charset="0"/>
                        </a:rPr>
                        <a:t>Frank Kwabena Afriyie Nyarko</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l" fontAlgn="ctr"/>
                      <a:r>
                        <a:rPr lang="en-GB" sz="1100" u="none" strike="noStrike">
                          <a:effectLst/>
                          <a:latin typeface="Arial Narrow" panose="020B0606020202030204" pitchFamily="34" charset="0"/>
                        </a:rPr>
                        <a:t>KNUST, Kumasi, Ghana</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just" fontAlgn="ctr"/>
                      <a:r>
                        <a:rPr lang="en-GB" sz="1100" u="none" strike="noStrike">
                          <a:effectLst/>
                          <a:latin typeface="Arial Narrow" panose="020B0606020202030204" pitchFamily="34" charset="0"/>
                        </a:rPr>
                        <a:t>Modelling interconnections in c-Si Solar Photovoltaic modules for improved reliability in sub-Saharan Africa. </a:t>
                      </a:r>
                      <a:endParaRPr lang="en-US" sz="1100" b="0" i="0" u="none" strike="noStrike">
                        <a:solidFill>
                          <a:srgbClr val="000000"/>
                        </a:solidFill>
                        <a:effectLst/>
                        <a:latin typeface="Arial Narrow" panose="020B0606020202030204" pitchFamily="34" charset="0"/>
                      </a:endParaRPr>
                    </a:p>
                  </a:txBody>
                  <a:tcPr marL="7568" marR="7568" marT="7568" marB="0" anchor="ctr"/>
                </a:tc>
                <a:tc>
                  <a:txBody>
                    <a:bodyPr/>
                    <a:lstStyle/>
                    <a:p>
                      <a:pPr algn="l" fontAlgn="ctr"/>
                      <a:r>
                        <a:rPr lang="en-US" sz="1100" u="none" strike="noStrike">
                          <a:effectLst/>
                          <a:latin typeface="Arial Narrow" panose="020B0606020202030204" pitchFamily="34" charset="0"/>
                        </a:rPr>
                        <a:t>Dr. Gabriel Takyi</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r" fontAlgn="ctr"/>
                      <a:r>
                        <a:rPr lang="en-GB" sz="1100" u="none" strike="noStrike">
                          <a:effectLst/>
                          <a:latin typeface="Arial Narrow" panose="020B0606020202030204" pitchFamily="34" charset="0"/>
                        </a:rPr>
                        <a:t>2019</a:t>
                      </a:r>
                      <a:endParaRPr lang="en-US" sz="1100" b="0" i="0" u="none" strike="noStrike">
                        <a:solidFill>
                          <a:srgbClr val="000000"/>
                        </a:solidFill>
                        <a:effectLst/>
                        <a:latin typeface="Arial Narrow" panose="020B0606020202030204" pitchFamily="34" charset="0"/>
                      </a:endParaRPr>
                    </a:p>
                  </a:txBody>
                  <a:tcPr marL="7568" marR="7568" marT="7568" marB="0" anchor="ctr"/>
                </a:tc>
                <a:extLst>
                  <a:ext uri="{0D108BD9-81ED-4DB2-BD59-A6C34878D82A}">
                    <a16:rowId xmlns:a16="http://schemas.microsoft.com/office/drawing/2014/main" val="2773059978"/>
                  </a:ext>
                </a:extLst>
              </a:tr>
              <a:tr h="196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100" u="none" strike="noStrike">
                          <a:effectLst/>
                          <a:latin typeface="Arial Narrow" panose="020B0606020202030204" pitchFamily="34" charset="0"/>
                        </a:rPr>
                        <a:t>Dr. Emeka Amalu</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1272377059"/>
                  </a:ext>
                </a:extLst>
              </a:tr>
              <a:tr h="5219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100" u="none" strike="noStrike">
                          <a:effectLst/>
                          <a:latin typeface="Arial Narrow" panose="020B0606020202030204" pitchFamily="34" charset="0"/>
                        </a:rPr>
                        <a:t>Prof. Muyiwa S Adaramola</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810737678"/>
                  </a:ext>
                </a:extLst>
              </a:tr>
              <a:tr h="196492">
                <a:tc rowSpan="4">
                  <a:txBody>
                    <a:bodyPr/>
                    <a:lstStyle/>
                    <a:p>
                      <a:pPr algn="l" fontAlgn="ctr"/>
                      <a:r>
                        <a:rPr lang="en-GB" sz="1100" u="none" strike="noStrike">
                          <a:effectLst/>
                          <a:latin typeface="Arial Narrow" panose="020B0606020202030204" pitchFamily="34" charset="0"/>
                        </a:rPr>
                        <a:t>Gloria Boafo-Mensah</a:t>
                      </a:r>
                      <a:endParaRPr lang="en-US" sz="1100" b="0" i="0" u="none" strike="noStrike">
                        <a:solidFill>
                          <a:srgbClr val="000000"/>
                        </a:solidFill>
                        <a:effectLst/>
                        <a:latin typeface="Arial Narrow" panose="020B0606020202030204" pitchFamily="34" charset="0"/>
                      </a:endParaRPr>
                    </a:p>
                  </a:txBody>
                  <a:tcPr marL="7568" marR="7568" marT="7568" marB="0" anchor="ctr"/>
                </a:tc>
                <a:tc rowSpan="4">
                  <a:txBody>
                    <a:bodyPr/>
                    <a:lstStyle/>
                    <a:p>
                      <a:pPr algn="l" fontAlgn="ctr"/>
                      <a:r>
                        <a:rPr lang="en-GB" sz="1100" u="none" strike="noStrike">
                          <a:effectLst/>
                          <a:latin typeface="Arial Narrow" panose="020B0606020202030204" pitchFamily="34" charset="0"/>
                        </a:rPr>
                        <a:t>KNUST, Kumasi, Norway</a:t>
                      </a:r>
                      <a:endParaRPr lang="en-US" sz="1100" b="0" i="0" u="none" strike="noStrike">
                        <a:solidFill>
                          <a:srgbClr val="000000"/>
                        </a:solidFill>
                        <a:effectLst/>
                        <a:latin typeface="Arial Narrow" panose="020B0606020202030204" pitchFamily="34" charset="0"/>
                      </a:endParaRPr>
                    </a:p>
                  </a:txBody>
                  <a:tcPr marL="7568" marR="7568" marT="7568" marB="0" anchor="ctr"/>
                </a:tc>
                <a:tc rowSpan="4">
                  <a:txBody>
                    <a:bodyPr/>
                    <a:lstStyle/>
                    <a:p>
                      <a:pPr algn="just" fontAlgn="ctr"/>
                      <a:r>
                        <a:rPr lang="en-GB" sz="1100" u="none" strike="noStrike" dirty="0">
                          <a:effectLst/>
                          <a:latin typeface="Arial Narrow" panose="020B0606020202030204" pitchFamily="34" charset="0"/>
                        </a:rPr>
                        <a:t>Design and construction of efficient biomass cookstove for clean cooking</a:t>
                      </a:r>
                      <a:endParaRPr lang="en-US" sz="1100" b="0" i="0" u="none" strike="noStrike" dirty="0">
                        <a:solidFill>
                          <a:srgbClr val="000000"/>
                        </a:solidFill>
                        <a:effectLst/>
                        <a:latin typeface="Arial Narrow" panose="020B0606020202030204" pitchFamily="34" charset="0"/>
                      </a:endParaRPr>
                    </a:p>
                  </a:txBody>
                  <a:tcPr marL="7568" marR="7568" marT="7568" marB="0" anchor="ctr"/>
                </a:tc>
                <a:tc>
                  <a:txBody>
                    <a:bodyPr/>
                    <a:lstStyle/>
                    <a:p>
                      <a:pPr algn="l" fontAlgn="ctr"/>
                      <a:r>
                        <a:rPr lang="en-GB" sz="1100" u="none" strike="noStrike">
                          <a:effectLst/>
                          <a:latin typeface="Arial Narrow" panose="020B0606020202030204" pitchFamily="34" charset="0"/>
                        </a:rPr>
                        <a:t>Dr. Lawrence Darkwah</a:t>
                      </a:r>
                      <a:endParaRPr lang="en-US" sz="1100" b="0" i="0" u="none" strike="noStrike">
                        <a:solidFill>
                          <a:srgbClr val="000000"/>
                        </a:solidFill>
                        <a:effectLst/>
                        <a:latin typeface="Arial Narrow" panose="020B0606020202030204" pitchFamily="34" charset="0"/>
                      </a:endParaRPr>
                    </a:p>
                  </a:txBody>
                  <a:tcPr marL="7568" marR="7568" marT="7568" marB="0" anchor="ctr"/>
                </a:tc>
                <a:tc rowSpan="4">
                  <a:txBody>
                    <a:bodyPr/>
                    <a:lstStyle/>
                    <a:p>
                      <a:pPr algn="r" fontAlgn="ctr"/>
                      <a:r>
                        <a:rPr lang="en-GB" sz="1100" u="none" strike="noStrike">
                          <a:effectLst/>
                          <a:latin typeface="Arial Narrow" panose="020B0606020202030204" pitchFamily="34" charset="0"/>
                        </a:rPr>
                        <a:t>2020</a:t>
                      </a:r>
                      <a:endParaRPr lang="en-US" sz="1100" b="0" i="0" u="none" strike="noStrike">
                        <a:solidFill>
                          <a:srgbClr val="000000"/>
                        </a:solidFill>
                        <a:effectLst/>
                        <a:latin typeface="Arial Narrow" panose="020B0606020202030204" pitchFamily="34" charset="0"/>
                      </a:endParaRPr>
                    </a:p>
                  </a:txBody>
                  <a:tcPr marL="7568" marR="7568" marT="7568" marB="0" anchor="ctr"/>
                </a:tc>
                <a:extLst>
                  <a:ext uri="{0D108BD9-81ED-4DB2-BD59-A6C34878D82A}">
                    <a16:rowId xmlns:a16="http://schemas.microsoft.com/office/drawing/2014/main" val="38424799"/>
                  </a:ext>
                </a:extLst>
              </a:tr>
              <a:tr h="196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100" u="none" strike="noStrike">
                          <a:effectLst/>
                          <a:latin typeface="Arial Narrow" panose="020B0606020202030204" pitchFamily="34" charset="0"/>
                        </a:rPr>
                        <a:t>Dr. Mensah Darwah</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647284601"/>
                  </a:ext>
                </a:extLst>
              </a:tr>
              <a:tr h="196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100" u="none" strike="noStrike">
                          <a:effectLst/>
                          <a:latin typeface="Arial Narrow" panose="020B0606020202030204" pitchFamily="34" charset="0"/>
                        </a:rPr>
                        <a:t>Dr. Francis Kkemausuor</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419137307"/>
                  </a:ext>
                </a:extLst>
              </a:tr>
              <a:tr h="2046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100" u="none" strike="noStrike">
                          <a:effectLst/>
                          <a:latin typeface="Arial Narrow" panose="020B0606020202030204" pitchFamily="34" charset="0"/>
                        </a:rPr>
                        <a:t>Prof. Razak Seidu</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2852712463"/>
                  </a:ext>
                </a:extLst>
              </a:tr>
              <a:tr h="376610">
                <a:tc rowSpan="3">
                  <a:txBody>
                    <a:bodyPr/>
                    <a:lstStyle/>
                    <a:p>
                      <a:pPr algn="l" fontAlgn="ctr"/>
                      <a:r>
                        <a:rPr lang="en-GB" sz="1100" u="none" strike="noStrike">
                          <a:effectLst/>
                          <a:latin typeface="Arial Narrow" panose="020B0606020202030204" pitchFamily="34" charset="0"/>
                        </a:rPr>
                        <a:t>Saeed Abdul-Ganiyu</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l" fontAlgn="ctr"/>
                      <a:r>
                        <a:rPr lang="en-GB" sz="1100" u="none" strike="noStrike">
                          <a:effectLst/>
                          <a:latin typeface="Arial Narrow" panose="020B0606020202030204" pitchFamily="34" charset="0"/>
                        </a:rPr>
                        <a:t>NMBU, Ås, Norway</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just" fontAlgn="ctr"/>
                      <a:r>
                        <a:rPr lang="en-US" sz="1100" u="none" strike="noStrike" dirty="0">
                          <a:effectLst/>
                          <a:latin typeface="Arial Narrow" panose="020B0606020202030204" pitchFamily="34" charset="0"/>
                        </a:rPr>
                        <a:t>Performance analysis and enhancement of hybrid photovoltaic /thermal (</a:t>
                      </a:r>
                      <a:r>
                        <a:rPr lang="en-US" sz="1100" u="none" strike="noStrike" dirty="0" err="1">
                          <a:effectLst/>
                          <a:latin typeface="Arial Narrow" panose="020B0606020202030204" pitchFamily="34" charset="0"/>
                        </a:rPr>
                        <a:t>pv</a:t>
                      </a:r>
                      <a:r>
                        <a:rPr lang="en-US" sz="1100" u="none" strike="noStrike" dirty="0">
                          <a:effectLst/>
                          <a:latin typeface="Arial Narrow" panose="020B0606020202030204" pitchFamily="34" charset="0"/>
                        </a:rPr>
                        <a:t>/t) solar systems</a:t>
                      </a:r>
                      <a:endParaRPr lang="en-US" sz="1100" b="0" i="0" u="none" strike="noStrike" dirty="0">
                        <a:solidFill>
                          <a:srgbClr val="000000"/>
                        </a:solidFill>
                        <a:effectLst/>
                        <a:latin typeface="Arial Narrow" panose="020B0606020202030204" pitchFamily="34" charset="0"/>
                      </a:endParaRPr>
                    </a:p>
                  </a:txBody>
                  <a:tcPr marL="7568" marR="7568" marT="7568" marB="0" anchor="ctr"/>
                </a:tc>
                <a:tc>
                  <a:txBody>
                    <a:bodyPr/>
                    <a:lstStyle/>
                    <a:p>
                      <a:pPr algn="l" fontAlgn="ctr"/>
                      <a:r>
                        <a:rPr lang="en-US" sz="1100" u="none" strike="noStrike">
                          <a:effectLst/>
                          <a:latin typeface="Arial Narrow" panose="020B0606020202030204" pitchFamily="34" charset="0"/>
                        </a:rPr>
                        <a:t>Prof. Muyiwa S Adaramola</a:t>
                      </a:r>
                      <a:endParaRPr lang="en-US" sz="1100" b="0" i="0" u="none" strike="noStrike">
                        <a:solidFill>
                          <a:srgbClr val="000000"/>
                        </a:solidFill>
                        <a:effectLst/>
                        <a:latin typeface="Arial Narrow" panose="020B0606020202030204" pitchFamily="34" charset="0"/>
                      </a:endParaRPr>
                    </a:p>
                  </a:txBody>
                  <a:tcPr marL="7568" marR="7568" marT="7568" marB="0" anchor="ctr"/>
                </a:tc>
                <a:tc rowSpan="3">
                  <a:txBody>
                    <a:bodyPr/>
                    <a:lstStyle/>
                    <a:p>
                      <a:pPr algn="r" fontAlgn="ctr"/>
                      <a:r>
                        <a:rPr lang="en-GB" sz="1100" u="none" strike="noStrike">
                          <a:effectLst/>
                          <a:latin typeface="Arial Narrow" panose="020B0606020202030204" pitchFamily="34" charset="0"/>
                        </a:rPr>
                        <a:t>2020</a:t>
                      </a:r>
                      <a:endParaRPr lang="en-US" sz="1100" b="0" i="0" u="none" strike="noStrike">
                        <a:solidFill>
                          <a:srgbClr val="000000"/>
                        </a:solidFill>
                        <a:effectLst/>
                        <a:latin typeface="Arial Narrow" panose="020B0606020202030204" pitchFamily="34" charset="0"/>
                      </a:endParaRPr>
                    </a:p>
                  </a:txBody>
                  <a:tcPr marL="7568" marR="7568" marT="7568" marB="0" anchor="ctr"/>
                </a:tc>
                <a:extLst>
                  <a:ext uri="{0D108BD9-81ED-4DB2-BD59-A6C34878D82A}">
                    <a16:rowId xmlns:a16="http://schemas.microsoft.com/office/drawing/2014/main" val="710724690"/>
                  </a:ext>
                </a:extLst>
              </a:tr>
              <a:tr h="196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100" u="none" strike="noStrike">
                          <a:effectLst/>
                          <a:latin typeface="Arial Narrow" panose="020B0606020202030204" pitchFamily="34" charset="0"/>
                        </a:rPr>
                        <a:t>Prof. Seidu Razak</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2207525002"/>
                  </a:ext>
                </a:extLst>
              </a:tr>
              <a:tr h="3847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100" u="none" strike="noStrike">
                          <a:effectLst/>
                          <a:latin typeface="Arial Narrow" panose="020B0606020202030204" pitchFamily="34" charset="0"/>
                        </a:rPr>
                        <a:t>Dr. Emmanuel W Ramde</a:t>
                      </a:r>
                      <a:endParaRPr lang="en-US" sz="1100" b="0" i="0" u="none" strike="noStrike">
                        <a:solidFill>
                          <a:srgbClr val="000000"/>
                        </a:solidFill>
                        <a:effectLst/>
                        <a:latin typeface="Arial Narrow" panose="020B0606020202030204" pitchFamily="34" charset="0"/>
                      </a:endParaRPr>
                    </a:p>
                  </a:txBody>
                  <a:tcPr marL="7568" marR="7568" marT="7568" marB="0" anchor="ctr"/>
                </a:tc>
                <a:tc vMerge="1">
                  <a:txBody>
                    <a:bodyPr/>
                    <a:lstStyle/>
                    <a:p>
                      <a:endParaRPr lang="en-US"/>
                    </a:p>
                  </a:txBody>
                  <a:tcPr/>
                </a:tc>
                <a:extLst>
                  <a:ext uri="{0D108BD9-81ED-4DB2-BD59-A6C34878D82A}">
                    <a16:rowId xmlns:a16="http://schemas.microsoft.com/office/drawing/2014/main" val="2775406311"/>
                  </a:ext>
                </a:extLst>
              </a:tr>
              <a:tr h="573103">
                <a:tc>
                  <a:txBody>
                    <a:bodyPr/>
                    <a:lstStyle/>
                    <a:p>
                      <a:pPr algn="l" fontAlgn="ctr"/>
                      <a:r>
                        <a:rPr lang="en-GB" sz="1100" u="none" strike="noStrike">
                          <a:effectLst/>
                          <a:latin typeface="Arial Narrow" panose="020B0606020202030204" pitchFamily="34" charset="0"/>
                        </a:rPr>
                        <a:t>Ebenezer Nyarko Kumi</a:t>
                      </a:r>
                      <a:endParaRPr lang="en-US" sz="1100" b="0" i="0" u="none" strike="noStrike">
                        <a:solidFill>
                          <a:srgbClr val="000000"/>
                        </a:solidFill>
                        <a:effectLst/>
                        <a:latin typeface="Arial Narrow" panose="020B0606020202030204" pitchFamily="34" charset="0"/>
                      </a:endParaRPr>
                    </a:p>
                  </a:txBody>
                  <a:tcPr marL="7568" marR="7568" marT="7568" marB="0" anchor="ctr"/>
                </a:tc>
                <a:tc>
                  <a:txBody>
                    <a:bodyPr/>
                    <a:lstStyle/>
                    <a:p>
                      <a:pPr algn="l" fontAlgn="ctr"/>
                      <a:r>
                        <a:rPr lang="en-GB" sz="1100" u="none" strike="noStrike">
                          <a:effectLst/>
                          <a:latin typeface="Arial Narrow" panose="020B0606020202030204" pitchFamily="34" charset="0"/>
                        </a:rPr>
                        <a:t>NTNU, Ålesund, Norway</a:t>
                      </a:r>
                      <a:endParaRPr lang="en-US" sz="1100" b="0" i="0" u="none" strike="noStrike">
                        <a:solidFill>
                          <a:srgbClr val="000000"/>
                        </a:solidFill>
                        <a:effectLst/>
                        <a:latin typeface="Arial Narrow" panose="020B0606020202030204" pitchFamily="34" charset="0"/>
                      </a:endParaRPr>
                    </a:p>
                  </a:txBody>
                  <a:tcPr marL="7568" marR="7568" marT="7568"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Arial Narrow" panose="020B0606020202030204" pitchFamily="34" charset="0"/>
                          <a:ea typeface="+mn-ea"/>
                          <a:cs typeface="+mn-cs"/>
                        </a:rPr>
                        <a:t>Design of a Solar-Powered Electro-Flocculation Unit for Drinking Water Treatment</a:t>
                      </a:r>
                    </a:p>
                    <a:p>
                      <a:pPr algn="just" fontAlgn="ctr"/>
                      <a:endParaRPr lang="en-US" sz="1100" b="0" i="0" u="none" strike="noStrike" dirty="0">
                        <a:solidFill>
                          <a:srgbClr val="000000"/>
                        </a:solidFill>
                        <a:effectLst/>
                        <a:latin typeface="Arial Narrow" panose="020B0606020202030204" pitchFamily="34" charset="0"/>
                      </a:endParaRPr>
                    </a:p>
                  </a:txBody>
                  <a:tcPr marL="7568" marR="7568" marT="7568" marB="0" anchor="ctr"/>
                </a:tc>
                <a:tc>
                  <a:txBody>
                    <a:bodyPr/>
                    <a:lstStyle/>
                    <a:p>
                      <a:pPr algn="l" fontAlgn="ctr"/>
                      <a:r>
                        <a:rPr lang="en-US" sz="1100" u="none" strike="noStrike" dirty="0">
                          <a:effectLst/>
                          <a:latin typeface="Arial Narrow" panose="020B0606020202030204" pitchFamily="34" charset="0"/>
                        </a:rPr>
                        <a:t>Prof. Razak </a:t>
                      </a:r>
                      <a:r>
                        <a:rPr lang="en-US" sz="1100" u="none" strike="noStrike" dirty="0" err="1">
                          <a:effectLst/>
                          <a:latin typeface="Arial Narrow" panose="020B0606020202030204" pitchFamily="34" charset="0"/>
                        </a:rPr>
                        <a:t>Seidu</a:t>
                      </a:r>
                      <a:endParaRPr lang="en-US" sz="1100" u="none" strike="noStrike" dirty="0">
                        <a:effectLst/>
                        <a:latin typeface="Arial Narrow" panose="020B0606020202030204" pitchFamily="34" charset="0"/>
                      </a:endParaRPr>
                    </a:p>
                    <a:p>
                      <a:pPr algn="l" fontAlgn="ctr"/>
                      <a:r>
                        <a:rPr lang="en-US" sz="1100" u="none" strike="noStrike" dirty="0">
                          <a:effectLst/>
                          <a:latin typeface="Arial Narrow" panose="020B0606020202030204" pitchFamily="34" charset="0"/>
                        </a:rPr>
                        <a:t>Prof. John </a:t>
                      </a:r>
                      <a:r>
                        <a:rPr lang="en-US" sz="1100" u="none" strike="noStrike" dirty="0" err="1">
                          <a:effectLst/>
                          <a:latin typeface="Arial Narrow" panose="020B0606020202030204" pitchFamily="34" charset="0"/>
                        </a:rPr>
                        <a:t>Morken</a:t>
                      </a:r>
                      <a:endParaRPr lang="en-US" sz="1100" u="none" strike="noStrike" dirty="0">
                        <a:effectLst/>
                        <a:latin typeface="Arial Narrow" panose="020B0606020202030204" pitchFamily="34" charset="0"/>
                      </a:endParaRPr>
                    </a:p>
                    <a:p>
                      <a:pPr algn="l" fontAlgn="ctr"/>
                      <a:r>
                        <a:rPr lang="en-US" sz="1100" u="none" strike="noStrike" dirty="0">
                          <a:effectLst/>
                          <a:latin typeface="Arial Narrow" panose="020B0606020202030204" pitchFamily="34" charset="0"/>
                        </a:rPr>
                        <a:t>Dr. Emmanuel W. </a:t>
                      </a:r>
                      <a:r>
                        <a:rPr lang="en-US" sz="1100" u="none" strike="noStrike" dirty="0" err="1">
                          <a:effectLst/>
                          <a:latin typeface="Arial Narrow" panose="020B0606020202030204" pitchFamily="34" charset="0"/>
                        </a:rPr>
                        <a:t>Ramde</a:t>
                      </a:r>
                      <a:endParaRPr lang="en-US" sz="1100" u="none" strike="noStrike" dirty="0">
                        <a:effectLst/>
                        <a:latin typeface="Arial Narrow" panose="020B0606020202030204" pitchFamily="34" charset="0"/>
                      </a:endParaRPr>
                    </a:p>
                    <a:p>
                      <a:pPr algn="l" fontAlgn="ctr"/>
                      <a:r>
                        <a:rPr lang="en-US" sz="1100" u="none" strike="noStrike" dirty="0">
                          <a:effectLst/>
                          <a:latin typeface="Arial Narrow" panose="020B0606020202030204" pitchFamily="34" charset="0"/>
                        </a:rPr>
                        <a:t>Dr. </a:t>
                      </a:r>
                      <a:r>
                        <a:rPr lang="en-US" sz="1100" u="none" strike="noStrike" dirty="0" err="1">
                          <a:effectLst/>
                          <a:latin typeface="Arial Narrow" panose="020B0606020202030204" pitchFamily="34" charset="0"/>
                        </a:rPr>
                        <a:t>Mrs.Eunice</a:t>
                      </a:r>
                      <a:r>
                        <a:rPr lang="en-US" sz="1100" u="none" strike="noStrike" dirty="0">
                          <a:effectLst/>
                          <a:latin typeface="Arial Narrow" panose="020B0606020202030204" pitchFamily="34" charset="0"/>
                        </a:rPr>
                        <a:t> </a:t>
                      </a:r>
                      <a:r>
                        <a:rPr lang="en-US" sz="1100" u="none" strike="noStrike" dirty="0" err="1">
                          <a:effectLst/>
                          <a:latin typeface="Arial Narrow" panose="020B0606020202030204" pitchFamily="34" charset="0"/>
                        </a:rPr>
                        <a:t>Akyereko</a:t>
                      </a:r>
                      <a:r>
                        <a:rPr lang="en-US" sz="1100" u="none" strike="noStrike" dirty="0">
                          <a:effectLst/>
                          <a:latin typeface="Arial Narrow" panose="020B0606020202030204" pitchFamily="34" charset="0"/>
                        </a:rPr>
                        <a:t> Adjei </a:t>
                      </a:r>
                      <a:endParaRPr lang="en-US" sz="1100" b="0" i="0" u="none" strike="noStrike" dirty="0">
                        <a:solidFill>
                          <a:srgbClr val="000000"/>
                        </a:solidFill>
                        <a:effectLst/>
                        <a:latin typeface="Arial Narrow" panose="020B0606020202030204" pitchFamily="34" charset="0"/>
                      </a:endParaRPr>
                    </a:p>
                  </a:txBody>
                  <a:tcPr marL="7568" marR="7568" marT="7568" marB="0" anchor="ctr"/>
                </a:tc>
                <a:tc>
                  <a:txBody>
                    <a:bodyPr/>
                    <a:lstStyle/>
                    <a:p>
                      <a:pPr algn="l" fontAlgn="ctr"/>
                      <a:r>
                        <a:rPr lang="en-GB" sz="1100" u="none" strike="noStrike" dirty="0">
                          <a:effectLst/>
                          <a:latin typeface="Arial Narrow" panose="020B0606020202030204" pitchFamily="34" charset="0"/>
                        </a:rPr>
                        <a:t> </a:t>
                      </a:r>
                      <a:endParaRPr lang="en-US" sz="1100" b="0" i="0" u="none" strike="noStrike" dirty="0">
                        <a:solidFill>
                          <a:srgbClr val="000000"/>
                        </a:solidFill>
                        <a:effectLst/>
                        <a:latin typeface="Arial Narrow" panose="020B0606020202030204" pitchFamily="34" charset="0"/>
                      </a:endParaRPr>
                    </a:p>
                  </a:txBody>
                  <a:tcPr marL="7568" marR="7568" marT="7568" marB="0" anchor="ctr"/>
                </a:tc>
                <a:extLst>
                  <a:ext uri="{0D108BD9-81ED-4DB2-BD59-A6C34878D82A}">
                    <a16:rowId xmlns:a16="http://schemas.microsoft.com/office/drawing/2014/main" val="194321935"/>
                  </a:ext>
                </a:extLst>
              </a:tr>
            </a:tbl>
          </a:graphicData>
        </a:graphic>
      </p:graphicFrame>
      <p:sp>
        <p:nvSpPr>
          <p:cNvPr id="4" name="Title 1">
            <a:extLst>
              <a:ext uri="{FF2B5EF4-FFF2-40B4-BE49-F238E27FC236}">
                <a16:creationId xmlns:a16="http://schemas.microsoft.com/office/drawing/2014/main" id="{EEE65001-2EA1-4535-9DE3-04C6CF17D538}"/>
              </a:ext>
            </a:extLst>
          </p:cNvPr>
          <p:cNvSpPr>
            <a:spLocks noGrp="1"/>
          </p:cNvSpPr>
          <p:nvPr>
            <p:ph type="title"/>
          </p:nvPr>
        </p:nvSpPr>
        <p:spPr>
          <a:xfrm>
            <a:off x="457200" y="274638"/>
            <a:ext cx="8229600" cy="1143000"/>
          </a:xfrm>
          <a:ln>
            <a:solidFill>
              <a:srgbClr val="92D050"/>
            </a:solidFill>
          </a:ln>
        </p:spPr>
        <p:txBody>
          <a:bodyPr/>
          <a:lstStyle/>
          <a:p>
            <a:r>
              <a:rPr lang="en-US" dirty="0">
                <a:latin typeface="Arial Narrow" panose="020B0606020202030204" pitchFamily="34" charset="0"/>
              </a:rPr>
              <a:t>PhD Enrollment</a:t>
            </a:r>
          </a:p>
        </p:txBody>
      </p:sp>
      <p:sp>
        <p:nvSpPr>
          <p:cNvPr id="2" name="Slide Number Placeholder 1">
            <a:extLst>
              <a:ext uri="{FF2B5EF4-FFF2-40B4-BE49-F238E27FC236}">
                <a16:creationId xmlns:a16="http://schemas.microsoft.com/office/drawing/2014/main" id="{5F1515C4-4D0D-4083-843C-759CC0A5645E}"/>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09138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13A667-59C8-4665-B169-CEED7C42593D}"/>
              </a:ext>
            </a:extLst>
          </p:cNvPr>
          <p:cNvSpPr>
            <a:spLocks noGrp="1"/>
          </p:cNvSpPr>
          <p:nvPr>
            <p:ph type="title"/>
          </p:nvPr>
        </p:nvSpPr>
        <p:spPr>
          <a:xfrm>
            <a:off x="457200" y="274638"/>
            <a:ext cx="8229600" cy="944562"/>
          </a:xfrm>
          <a:ln>
            <a:solidFill>
              <a:srgbClr val="92D050"/>
            </a:solidFill>
          </a:ln>
        </p:spPr>
        <p:txBody>
          <a:bodyPr>
            <a:normAutofit/>
          </a:bodyPr>
          <a:lstStyle/>
          <a:p>
            <a:r>
              <a:rPr lang="en-US" sz="3200" dirty="0">
                <a:latin typeface="Arial Narrow" panose="020B0606020202030204" pitchFamily="34" charset="0"/>
              </a:rPr>
              <a:t>Initiatives Undertaken to Increase Female Enrollment </a:t>
            </a:r>
          </a:p>
        </p:txBody>
      </p:sp>
      <p:sp>
        <p:nvSpPr>
          <p:cNvPr id="4" name="TextBox 3">
            <a:extLst>
              <a:ext uri="{FF2B5EF4-FFF2-40B4-BE49-F238E27FC236}">
                <a16:creationId xmlns:a16="http://schemas.microsoft.com/office/drawing/2014/main" id="{B98617F8-1CCF-47E7-99CE-A8476D3573EF}"/>
              </a:ext>
            </a:extLst>
          </p:cNvPr>
          <p:cNvSpPr txBox="1"/>
          <p:nvPr/>
        </p:nvSpPr>
        <p:spPr>
          <a:xfrm>
            <a:off x="18661" y="1371600"/>
            <a:ext cx="5543939" cy="5227841"/>
          </a:xfrm>
          <a:prstGeom prst="rect">
            <a:avLst/>
          </a:prstGeom>
          <a:noFill/>
          <a:ln>
            <a:solidFill>
              <a:srgbClr val="92D050"/>
            </a:solidFill>
          </a:ln>
        </p:spPr>
        <p:txBody>
          <a:bodyPr wrap="square" rtlCol="0">
            <a:spAutoFit/>
          </a:bodyPr>
          <a:lstStyle/>
          <a:p>
            <a:pPr marL="285750" indent="-285750">
              <a:lnSpc>
                <a:spcPct val="200000"/>
              </a:lnSpc>
              <a:buFont typeface="Wingdings" panose="05000000000000000000" pitchFamily="2" charset="2"/>
              <a:buChar char="§"/>
            </a:pPr>
            <a:r>
              <a:rPr lang="en-US" sz="2000" dirty="0">
                <a:latin typeface="Arial Narrow" panose="020B0606020202030204" pitchFamily="34" charset="0"/>
              </a:rPr>
              <a:t>Developed engagement materials (fliers, pull-ups, posters) to publicize </a:t>
            </a:r>
            <a:r>
              <a:rPr lang="en-US" sz="2000" dirty="0" err="1">
                <a:latin typeface="Arial Narrow" panose="020B0606020202030204" pitchFamily="34" charset="0"/>
              </a:rPr>
              <a:t>programmes</a:t>
            </a:r>
            <a:r>
              <a:rPr lang="en-US" sz="2000" dirty="0">
                <a:latin typeface="Arial Narrow" panose="020B0606020202030204" pitchFamily="34" charset="0"/>
              </a:rPr>
              <a:t>	</a:t>
            </a:r>
          </a:p>
          <a:p>
            <a:pPr marL="285750" indent="-285750">
              <a:lnSpc>
                <a:spcPct val="200000"/>
              </a:lnSpc>
              <a:buFont typeface="Wingdings" panose="05000000000000000000" pitchFamily="2" charset="2"/>
              <a:buChar char="§"/>
            </a:pPr>
            <a:r>
              <a:rPr lang="en-US" sz="2000" dirty="0">
                <a:latin typeface="Arial Narrow" panose="020B0606020202030204" pitchFamily="34" charset="0"/>
              </a:rPr>
              <a:t>Website adverts</a:t>
            </a:r>
          </a:p>
          <a:p>
            <a:pPr marL="285750" indent="-285750">
              <a:lnSpc>
                <a:spcPct val="150000"/>
              </a:lnSpc>
              <a:buFont typeface="Wingdings" panose="05000000000000000000" pitchFamily="2" charset="2"/>
              <a:buChar char="§"/>
            </a:pPr>
            <a:r>
              <a:rPr lang="en-US" sz="2000" dirty="0">
                <a:latin typeface="Arial Narrow" panose="020B0606020202030204" pitchFamily="34" charset="0"/>
              </a:rPr>
              <a:t>Participation of a delegation each year in the Women in Engineering </a:t>
            </a:r>
            <a:r>
              <a:rPr lang="en-US" sz="2000" dirty="0" err="1">
                <a:latin typeface="Arial Narrow" panose="020B0606020202030204" pitchFamily="34" charset="0"/>
              </a:rPr>
              <a:t>programmes</a:t>
            </a:r>
            <a:r>
              <a:rPr lang="en-US" sz="2000" dirty="0">
                <a:latin typeface="Arial Narrow" panose="020B0606020202030204" pitchFamily="34" charset="0"/>
              </a:rPr>
              <a:t> and conferences</a:t>
            </a:r>
          </a:p>
          <a:p>
            <a:pPr marL="285750" indent="-285750">
              <a:lnSpc>
                <a:spcPct val="200000"/>
              </a:lnSpc>
              <a:buFont typeface="Wingdings" panose="05000000000000000000" pitchFamily="2" charset="2"/>
              <a:buChar char="§"/>
            </a:pPr>
            <a:r>
              <a:rPr lang="en-US" sz="2000" dirty="0">
                <a:latin typeface="Arial Narrow" panose="020B0606020202030204" pitchFamily="34" charset="0"/>
              </a:rPr>
              <a:t>Involvement in mentoring </a:t>
            </a:r>
            <a:r>
              <a:rPr lang="en-US" sz="2000" dirty="0" err="1">
                <a:latin typeface="Arial Narrow" panose="020B0606020202030204" pitchFamily="34" charset="0"/>
              </a:rPr>
              <a:t>programmes</a:t>
            </a:r>
            <a:r>
              <a:rPr lang="en-US" sz="2000" dirty="0">
                <a:latin typeface="Arial Narrow" panose="020B0606020202030204" pitchFamily="34" charset="0"/>
              </a:rPr>
              <a:t> at the College of Engineering level &amp; university level</a:t>
            </a:r>
          </a:p>
          <a:p>
            <a:pPr marL="285750" indent="-285750">
              <a:lnSpc>
                <a:spcPct val="200000"/>
              </a:lnSpc>
              <a:buFont typeface="Wingdings" panose="05000000000000000000" pitchFamily="2" charset="2"/>
              <a:buChar char="§"/>
            </a:pPr>
            <a:r>
              <a:rPr lang="en-US" sz="2000" dirty="0">
                <a:latin typeface="Arial Narrow" panose="020B0606020202030204" pitchFamily="34" charset="0"/>
              </a:rPr>
              <a:t>Ghana Compact Internship and Mentoring </a:t>
            </a:r>
            <a:r>
              <a:rPr lang="en-US" sz="2000" dirty="0" err="1">
                <a:latin typeface="Arial Narrow" panose="020B0606020202030204" pitchFamily="34" charset="0"/>
              </a:rPr>
              <a:t>Programme</a:t>
            </a:r>
            <a:r>
              <a:rPr lang="en-US" sz="2000" dirty="0">
                <a:latin typeface="Arial Narrow" panose="020B0606020202030204" pitchFamily="34" charset="0"/>
              </a:rPr>
              <a:t> (GIMP), Millennium Development Authority (</a:t>
            </a:r>
            <a:r>
              <a:rPr lang="en-US" sz="2000" dirty="0" err="1">
                <a:latin typeface="Arial Narrow" panose="020B0606020202030204" pitchFamily="34" charset="0"/>
              </a:rPr>
              <a:t>MiDA</a:t>
            </a:r>
            <a:r>
              <a:rPr lang="en-US" sz="2000" dirty="0">
                <a:latin typeface="Arial Narrow" panose="020B0606020202030204" pitchFamily="34" charset="0"/>
              </a:rPr>
              <a:t>) </a:t>
            </a:r>
          </a:p>
        </p:txBody>
      </p:sp>
      <p:pic>
        <p:nvPicPr>
          <p:cNvPr id="5" name="Picture 4">
            <a:extLst>
              <a:ext uri="{FF2B5EF4-FFF2-40B4-BE49-F238E27FC236}">
                <a16:creationId xmlns:a16="http://schemas.microsoft.com/office/drawing/2014/main" id="{32A7CFE0-AAB8-4A3C-81A3-7E112AAB47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5000" y="1371600"/>
            <a:ext cx="3410339" cy="3886200"/>
          </a:xfrm>
          <a:prstGeom prst="rect">
            <a:avLst/>
          </a:prstGeom>
        </p:spPr>
      </p:pic>
      <p:sp>
        <p:nvSpPr>
          <p:cNvPr id="6" name="Slide Number Placeholder 5">
            <a:extLst>
              <a:ext uri="{FF2B5EF4-FFF2-40B4-BE49-F238E27FC236}">
                <a16:creationId xmlns:a16="http://schemas.microsoft.com/office/drawing/2014/main" id="{3F3FC3F0-9475-4D4D-9513-352CDABE0F8C}"/>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56266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700BE9-98A3-4282-9A0F-D0CE371BAC63}"/>
              </a:ext>
            </a:extLst>
          </p:cNvPr>
          <p:cNvSpPr txBox="1">
            <a:spLocks/>
          </p:cNvSpPr>
          <p:nvPr/>
        </p:nvSpPr>
        <p:spPr>
          <a:xfrm>
            <a:off x="457200" y="274638"/>
            <a:ext cx="8229600" cy="639762"/>
          </a:xfrm>
          <a:prstGeom prst="rect">
            <a:avLst/>
          </a:prstGeom>
          <a:ln>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Narrow" panose="020B0606020202030204" pitchFamily="34" charset="0"/>
              </a:rPr>
              <a:t>Initiatives Undertaken to Increase Female Enrollment </a:t>
            </a: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50CE2239-CB75-43CB-94D8-8640EC9D9374}"/>
              </a:ext>
            </a:extLst>
          </p:cNvPr>
          <p:cNvSpPr/>
          <p:nvPr/>
        </p:nvSpPr>
        <p:spPr>
          <a:xfrm>
            <a:off x="152400" y="1371600"/>
            <a:ext cx="8839200" cy="5078313"/>
          </a:xfrm>
          <a:prstGeom prst="rect">
            <a:avLst/>
          </a:prstGeom>
          <a:ln>
            <a:solidFill>
              <a:srgbClr val="92D050"/>
            </a:solidFill>
          </a:ln>
        </p:spPr>
        <p:txBody>
          <a:bodyPr wrap="square">
            <a:spAutoFit/>
          </a:bodyPr>
          <a:lstStyle/>
          <a:p>
            <a:r>
              <a:rPr lang="en-US" dirty="0">
                <a:latin typeface="Arial Narrow" panose="020B0606020202030204" pitchFamily="34" charset="0"/>
                <a:ea typeface="MS Mincho" panose="02020609040205080304" pitchFamily="49" charset="-128"/>
                <a:cs typeface="Times New Roman" panose="02020603050405020304" pitchFamily="18" charset="0"/>
              </a:rPr>
              <a:t>Gender mainstreaming conference as part of the UPERCRET Project at KNUST</a:t>
            </a:r>
          </a:p>
          <a:p>
            <a:r>
              <a:rPr lang="en-US" dirty="0">
                <a:latin typeface="Arial Narrow" panose="020B0606020202030204" pitchFamily="34" charset="0"/>
                <a:ea typeface="MS Mincho" panose="02020609040205080304" pitchFamily="49" charset="-128"/>
                <a:cs typeface="Times New Roman" panose="02020603050405020304" pitchFamily="18" charset="0"/>
              </a:rPr>
              <a:t> </a:t>
            </a:r>
          </a:p>
          <a:p>
            <a:r>
              <a:rPr lang="en-US" dirty="0">
                <a:latin typeface="Arial Narrow" panose="020B0606020202030204" pitchFamily="34" charset="0"/>
                <a:ea typeface="MS Mincho" panose="02020609040205080304" pitchFamily="49" charset="-128"/>
                <a:cs typeface="Times New Roman" panose="02020603050405020304" pitchFamily="18" charset="0"/>
              </a:rPr>
              <a:t>Proposed dates: (May/June)</a:t>
            </a:r>
          </a:p>
          <a:p>
            <a:r>
              <a:rPr lang="en-US" dirty="0">
                <a:latin typeface="Arial Narrow" panose="020B0606020202030204" pitchFamily="34" charset="0"/>
                <a:ea typeface="MS Mincho" panose="02020609040205080304" pitchFamily="49" charset="-128"/>
                <a:cs typeface="Times New Roman" panose="02020603050405020304" pitchFamily="18" charset="0"/>
              </a:rPr>
              <a:t>Proposed venue: IDL conference Centre, KNUST, Ghana</a:t>
            </a:r>
          </a:p>
          <a:p>
            <a:endParaRPr lang="en-US" dirty="0">
              <a:latin typeface="Arial Narrow" panose="020B0606020202030204" pitchFamily="34" charset="0"/>
              <a:ea typeface="MS Mincho" panose="02020609040205080304" pitchFamily="49" charset="-128"/>
              <a:cs typeface="Times New Roman" panose="02020603050405020304" pitchFamily="18" charset="0"/>
            </a:endParaRPr>
          </a:p>
          <a:p>
            <a:r>
              <a:rPr lang="en-US" dirty="0">
                <a:latin typeface="Arial Narrow" panose="020B0606020202030204" pitchFamily="34" charset="0"/>
                <a:ea typeface="MS Mincho" panose="02020609040205080304" pitchFamily="49" charset="-128"/>
                <a:cs typeface="Times New Roman" panose="02020603050405020304" pitchFamily="18" charset="0"/>
              </a:rPr>
              <a:t> Target participants: All units – KNUST, Selected Research Institutes in Ghana, Public and Private Universities in Ghana</a:t>
            </a:r>
          </a:p>
          <a:p>
            <a:r>
              <a:rPr lang="en-US" dirty="0">
                <a:latin typeface="Arial Narrow" panose="020B0606020202030204" pitchFamily="34" charset="0"/>
                <a:ea typeface="MS Mincho" panose="02020609040205080304" pitchFamily="49" charset="-128"/>
                <a:cs typeface="Times New Roman" panose="02020603050405020304" pitchFamily="18" charset="0"/>
              </a:rPr>
              <a:t> </a:t>
            </a:r>
          </a:p>
          <a:p>
            <a:r>
              <a:rPr lang="en-US" dirty="0">
                <a:latin typeface="Arial Narrow" panose="020B0606020202030204" pitchFamily="34" charset="0"/>
                <a:ea typeface="MS Mincho" panose="02020609040205080304" pitchFamily="49" charset="-128"/>
                <a:cs typeface="Times New Roman" panose="02020603050405020304" pitchFamily="18" charset="0"/>
              </a:rPr>
              <a:t>Some Topics to be presented on include: </a:t>
            </a:r>
          </a:p>
          <a:p>
            <a:r>
              <a:rPr lang="en-US" dirty="0">
                <a:latin typeface="Arial Narrow" panose="020B0606020202030204" pitchFamily="34" charset="0"/>
              </a:rPr>
              <a:t>Mainstreaming Gender in Higher Education and Research in Ghana</a:t>
            </a:r>
          </a:p>
          <a:p>
            <a:r>
              <a:rPr lang="en-US" dirty="0">
                <a:latin typeface="Arial Narrow" panose="020B0606020202030204" pitchFamily="34" charset="0"/>
              </a:rPr>
              <a:t>Getting it right; Setting the stage for Gender Mainstreaming; what are the requirements?</a:t>
            </a:r>
          </a:p>
          <a:p>
            <a:r>
              <a:rPr lang="en-US" dirty="0">
                <a:latin typeface="Arial Narrow" panose="020B0606020202030204" pitchFamily="34" charset="0"/>
              </a:rPr>
              <a:t>Gender mainstreaming in public policies</a:t>
            </a:r>
            <a:r>
              <a:rPr lang="en-US" dirty="0">
                <a:latin typeface="Arial Narrow" panose="020B0606020202030204" pitchFamily="34" charset="0"/>
                <a:ea typeface="MS Mincho" panose="02020609040205080304" pitchFamily="49" charset="-128"/>
                <a:cs typeface="Times New Roman" panose="02020603050405020304" pitchFamily="18" charset="0"/>
              </a:rPr>
              <a:t> </a:t>
            </a:r>
          </a:p>
          <a:p>
            <a:r>
              <a:rPr lang="en-US" dirty="0">
                <a:latin typeface="Arial Narrow" panose="020B0606020202030204" pitchFamily="34" charset="0"/>
              </a:rPr>
              <a:t>Mainstreaming gender in curriculum development, teaching and research</a:t>
            </a:r>
            <a:endParaRPr lang="en-US" dirty="0">
              <a:latin typeface="Arial Narrow" panose="020B0606020202030204" pitchFamily="34" charset="0"/>
              <a:ea typeface="MS Mincho" panose="02020609040205080304" pitchFamily="49" charset="-128"/>
              <a:cs typeface="Times New Roman" panose="02020603050405020304" pitchFamily="18" charset="0"/>
            </a:endParaRPr>
          </a:p>
          <a:p>
            <a:endParaRPr lang="en-US" dirty="0">
              <a:latin typeface="Arial Narrow" panose="020B0606020202030204" pitchFamily="34" charset="0"/>
              <a:ea typeface="MS Mincho" panose="02020609040205080304" pitchFamily="49" charset="-128"/>
              <a:cs typeface="Times New Roman" panose="02020603050405020304" pitchFamily="18" charset="0"/>
            </a:endParaRPr>
          </a:p>
          <a:p>
            <a:r>
              <a:rPr lang="en-US" dirty="0">
                <a:latin typeface="Arial Narrow" panose="020B0606020202030204" pitchFamily="34" charset="0"/>
                <a:ea typeface="MS Mincho" panose="02020609040205080304" pitchFamily="49" charset="-128"/>
                <a:cs typeface="Times New Roman" panose="02020603050405020304" pitchFamily="18" charset="0"/>
              </a:rPr>
              <a:t>Some Topics to be discussed include: </a:t>
            </a:r>
            <a:endParaRPr lang="en-US" dirty="0">
              <a:latin typeface="Arial Narrow" panose="020B0606020202030204" pitchFamily="34" charset="0"/>
            </a:endParaRPr>
          </a:p>
          <a:p>
            <a:r>
              <a:rPr lang="en-US" dirty="0">
                <a:latin typeface="Arial Narrow" panose="020B0606020202030204" pitchFamily="34" charset="0"/>
              </a:rPr>
              <a:t>Group 1: Theory </a:t>
            </a:r>
            <a:r>
              <a:rPr lang="en-US" dirty="0" err="1">
                <a:latin typeface="Arial Narrow" panose="020B0606020202030204" pitchFamily="34" charset="0"/>
              </a:rPr>
              <a:t>vrs</a:t>
            </a:r>
            <a:r>
              <a:rPr lang="en-US" dirty="0">
                <a:latin typeface="Arial Narrow" panose="020B0606020202030204" pitchFamily="34" charset="0"/>
              </a:rPr>
              <a:t> practice (Gender mainstreaming in higher education and Research</a:t>
            </a:r>
          </a:p>
          <a:p>
            <a:r>
              <a:rPr lang="en-US" dirty="0">
                <a:latin typeface="Arial Narrow" panose="020B0606020202030204" pitchFamily="34" charset="0"/>
              </a:rPr>
              <a:t>Group 2: Institutional requirements for gender mainstreaming in higher education and Research</a:t>
            </a:r>
          </a:p>
          <a:p>
            <a:r>
              <a:rPr lang="en-US" dirty="0">
                <a:latin typeface="Arial Narrow" panose="020B0606020202030204" pitchFamily="34" charset="0"/>
              </a:rPr>
              <a:t>Group 3: Strategies for sustaining gender equality in higher education and Research</a:t>
            </a:r>
            <a:endParaRPr lang="en-US" dirty="0">
              <a:latin typeface="Arial Narrow" panose="020B0606020202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B72487FF-F23B-4686-90CB-942F9AB1049D}"/>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17227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625C0-664A-4C1D-957E-4147B9F154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995556"/>
            <a:ext cx="4114800" cy="2324820"/>
          </a:xfrm>
          <a:prstGeom prst="rect">
            <a:avLst/>
          </a:prstGeom>
        </p:spPr>
      </p:pic>
      <p:pic>
        <p:nvPicPr>
          <p:cNvPr id="4" name="Picture 3">
            <a:extLst>
              <a:ext uri="{FF2B5EF4-FFF2-40B4-BE49-F238E27FC236}">
                <a16:creationId xmlns:a16="http://schemas.microsoft.com/office/drawing/2014/main" id="{4ADA012F-53B8-4F99-A12B-D73AA9B4E2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6900" y="1250302"/>
            <a:ext cx="5410200" cy="2743200"/>
          </a:xfrm>
          <a:prstGeom prst="rect">
            <a:avLst/>
          </a:prstGeom>
        </p:spPr>
      </p:pic>
      <p:pic>
        <p:nvPicPr>
          <p:cNvPr id="5" name="Picture 4">
            <a:extLst>
              <a:ext uri="{FF2B5EF4-FFF2-40B4-BE49-F238E27FC236}">
                <a16:creationId xmlns:a16="http://schemas.microsoft.com/office/drawing/2014/main" id="{620B7887-42E7-4F91-B47C-7F5A5F8A03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3995556"/>
            <a:ext cx="4343400" cy="2324820"/>
          </a:xfrm>
          <a:prstGeom prst="rect">
            <a:avLst/>
          </a:prstGeom>
        </p:spPr>
      </p:pic>
      <p:sp>
        <p:nvSpPr>
          <p:cNvPr id="6" name="Title 1">
            <a:extLst>
              <a:ext uri="{FF2B5EF4-FFF2-40B4-BE49-F238E27FC236}">
                <a16:creationId xmlns:a16="http://schemas.microsoft.com/office/drawing/2014/main" id="{FFCC993A-2474-421D-B0F7-96E61BF8358E}"/>
              </a:ext>
            </a:extLst>
          </p:cNvPr>
          <p:cNvSpPr txBox="1">
            <a:spLocks/>
          </p:cNvSpPr>
          <p:nvPr/>
        </p:nvSpPr>
        <p:spPr>
          <a:xfrm>
            <a:off x="-76200" y="6320376"/>
            <a:ext cx="8229600" cy="563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Some Pictures from 2017 </a:t>
            </a:r>
            <a:r>
              <a:rPr lang="en-US" sz="2400" dirty="0" err="1"/>
              <a:t>GHiE</a:t>
            </a:r>
            <a:r>
              <a:rPr lang="en-US" sz="2400" dirty="0"/>
              <a:t> WINE</a:t>
            </a:r>
          </a:p>
        </p:txBody>
      </p:sp>
      <p:sp>
        <p:nvSpPr>
          <p:cNvPr id="9" name="Title 1">
            <a:extLst>
              <a:ext uri="{FF2B5EF4-FFF2-40B4-BE49-F238E27FC236}">
                <a16:creationId xmlns:a16="http://schemas.microsoft.com/office/drawing/2014/main" id="{AC7A8BAA-FF52-4418-A1A5-ECA58947BE6A}"/>
              </a:ext>
            </a:extLst>
          </p:cNvPr>
          <p:cNvSpPr txBox="1">
            <a:spLocks/>
          </p:cNvSpPr>
          <p:nvPr/>
        </p:nvSpPr>
        <p:spPr>
          <a:xfrm>
            <a:off x="457200" y="274638"/>
            <a:ext cx="8229600" cy="944562"/>
          </a:xfrm>
          <a:prstGeom prst="rect">
            <a:avLst/>
          </a:prstGeom>
          <a:ln>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Narrow" panose="020B0606020202030204" pitchFamily="34" charset="0"/>
              </a:rPr>
              <a:t>Initiatives Undertaken to Increase Female Enrollment </a:t>
            </a:r>
            <a:endParaRPr lang="en-US" sz="3200" dirty="0">
              <a:latin typeface="Arial Narrow" panose="020B0606020202030204" pitchFamily="34" charset="0"/>
            </a:endParaRPr>
          </a:p>
        </p:txBody>
      </p:sp>
      <p:sp>
        <p:nvSpPr>
          <p:cNvPr id="10" name="Slide Number Placeholder 9">
            <a:extLst>
              <a:ext uri="{FF2B5EF4-FFF2-40B4-BE49-F238E27FC236}">
                <a16:creationId xmlns:a16="http://schemas.microsoft.com/office/drawing/2014/main" id="{E9ACD52A-6B83-4842-A3DE-40B4AD681E8A}"/>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75411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0DFC-1629-4080-826D-C5A0CBD4ECA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92D5442-7106-4C6C-BEB4-E459827647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67000"/>
            <a:ext cx="4743450" cy="4191000"/>
          </a:xfrm>
          <a:prstGeom prst="rect">
            <a:avLst/>
          </a:prstGeom>
        </p:spPr>
      </p:pic>
      <p:pic>
        <p:nvPicPr>
          <p:cNvPr id="4" name="Picture 3">
            <a:extLst>
              <a:ext uri="{FF2B5EF4-FFF2-40B4-BE49-F238E27FC236}">
                <a16:creationId xmlns:a16="http://schemas.microsoft.com/office/drawing/2014/main" id="{51B260CB-4AF6-4AFB-B783-9A4590462E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2895600"/>
          </a:xfrm>
          <a:prstGeom prst="rect">
            <a:avLst/>
          </a:prstGeom>
        </p:spPr>
      </p:pic>
      <p:pic>
        <p:nvPicPr>
          <p:cNvPr id="5" name="Picture 4">
            <a:extLst>
              <a:ext uri="{FF2B5EF4-FFF2-40B4-BE49-F238E27FC236}">
                <a16:creationId xmlns:a16="http://schemas.microsoft.com/office/drawing/2014/main" id="{F5160B9C-38E0-4B35-B5AC-F6E975ED77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3450" y="2895600"/>
            <a:ext cx="4400550" cy="3962400"/>
          </a:xfrm>
          <a:prstGeom prst="rect">
            <a:avLst/>
          </a:prstGeom>
        </p:spPr>
      </p:pic>
      <p:sp>
        <p:nvSpPr>
          <p:cNvPr id="6" name="Slide Number Placeholder 5">
            <a:extLst>
              <a:ext uri="{FF2B5EF4-FFF2-40B4-BE49-F238E27FC236}">
                <a16:creationId xmlns:a16="http://schemas.microsoft.com/office/drawing/2014/main" id="{1B9668D4-DFD5-4790-AA53-22BEAFC9012F}"/>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83376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B1FE-BF78-49A5-A6F6-0F0234BBB2D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D18880D-7083-4A78-A3F0-A207AB6612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29000"/>
            <a:ext cx="4572000" cy="3429000"/>
          </a:xfrm>
          <a:prstGeom prst="rect">
            <a:avLst/>
          </a:prstGeom>
        </p:spPr>
      </p:pic>
      <p:pic>
        <p:nvPicPr>
          <p:cNvPr id="4" name="Picture 3">
            <a:extLst>
              <a:ext uri="{FF2B5EF4-FFF2-40B4-BE49-F238E27FC236}">
                <a16:creationId xmlns:a16="http://schemas.microsoft.com/office/drawing/2014/main" id="{7CD3F291-3519-40E5-A9C2-9C8D53239D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3429000"/>
          </a:xfrm>
          <a:prstGeom prst="rect">
            <a:avLst/>
          </a:prstGeom>
        </p:spPr>
      </p:pic>
      <p:pic>
        <p:nvPicPr>
          <p:cNvPr id="5" name="Picture 4">
            <a:extLst>
              <a:ext uri="{FF2B5EF4-FFF2-40B4-BE49-F238E27FC236}">
                <a16:creationId xmlns:a16="http://schemas.microsoft.com/office/drawing/2014/main" id="{C25C5F33-5BC4-42DC-BBC7-C34B684706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6" name="Picture 5">
            <a:extLst>
              <a:ext uri="{FF2B5EF4-FFF2-40B4-BE49-F238E27FC236}">
                <a16:creationId xmlns:a16="http://schemas.microsoft.com/office/drawing/2014/main" id="{BC984C22-7E94-4C41-942C-686AA4BE85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429000"/>
            <a:ext cx="4572000" cy="3429000"/>
          </a:xfrm>
          <a:prstGeom prst="rect">
            <a:avLst/>
          </a:prstGeom>
        </p:spPr>
      </p:pic>
      <p:sp>
        <p:nvSpPr>
          <p:cNvPr id="7" name="Slide Number Placeholder 6">
            <a:extLst>
              <a:ext uri="{FF2B5EF4-FFF2-40B4-BE49-F238E27FC236}">
                <a16:creationId xmlns:a16="http://schemas.microsoft.com/office/drawing/2014/main" id="{48146C27-2CE8-4C89-A09C-B784F908126A}"/>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6767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F6AF1E-DFA2-4485-A153-FC83F30991A7}"/>
              </a:ext>
            </a:extLst>
          </p:cNvPr>
          <p:cNvSpPr>
            <a:spLocks noGrp="1"/>
          </p:cNvSpPr>
          <p:nvPr>
            <p:ph type="title"/>
          </p:nvPr>
        </p:nvSpPr>
        <p:spPr>
          <a:xfrm>
            <a:off x="457200" y="274638"/>
            <a:ext cx="8229600" cy="1143000"/>
          </a:xfrm>
          <a:ln>
            <a:solidFill>
              <a:srgbClr val="92D050"/>
            </a:solidFill>
          </a:ln>
        </p:spPr>
        <p:txBody>
          <a:bodyPr>
            <a:normAutofit/>
          </a:bodyPr>
          <a:lstStyle/>
          <a:p>
            <a:r>
              <a:rPr lang="en-US" sz="3200" dirty="0">
                <a:latin typeface="Arial Narrow" panose="020B0606020202030204" pitchFamily="34" charset="0"/>
              </a:rPr>
              <a:t>Increased Linkages and Engagement with Industry Government, and Professional Institution Industry</a:t>
            </a:r>
          </a:p>
        </p:txBody>
      </p:sp>
      <p:sp>
        <p:nvSpPr>
          <p:cNvPr id="4" name="Rectangle 3">
            <a:extLst>
              <a:ext uri="{FF2B5EF4-FFF2-40B4-BE49-F238E27FC236}">
                <a16:creationId xmlns:a16="http://schemas.microsoft.com/office/drawing/2014/main" id="{4D7A270D-FA17-41AD-831A-379BE4094A95}"/>
              </a:ext>
            </a:extLst>
          </p:cNvPr>
          <p:cNvSpPr/>
          <p:nvPr/>
        </p:nvSpPr>
        <p:spPr>
          <a:xfrm>
            <a:off x="228600" y="1600200"/>
            <a:ext cx="8458200" cy="4920065"/>
          </a:xfrm>
          <a:prstGeom prst="rect">
            <a:avLst/>
          </a:prstGeom>
          <a:ln>
            <a:solidFill>
              <a:srgbClr val="92D050"/>
            </a:solidFill>
          </a:ln>
        </p:spPr>
        <p:txBody>
          <a:bodyPr wrap="square">
            <a:spAutoFit/>
          </a:bodyPr>
          <a:lstStyle/>
          <a:p>
            <a:pPr algn="just">
              <a:lnSpc>
                <a:spcPct val="200000"/>
              </a:lnSpc>
            </a:pPr>
            <a:r>
              <a:rPr lang="en-US" sz="2000" dirty="0">
                <a:solidFill>
                  <a:schemeClr val="dk1"/>
                </a:solidFill>
                <a:latin typeface="Arial Narrow" panose="020B0606020202030204" pitchFamily="34" charset="0"/>
              </a:rPr>
              <a:t>An 8 member Advisory Board established </a:t>
            </a:r>
          </a:p>
          <a:p>
            <a:pPr algn="just">
              <a:lnSpc>
                <a:spcPct val="200000"/>
              </a:lnSpc>
            </a:pPr>
            <a:r>
              <a:rPr lang="en-US" sz="2000" dirty="0">
                <a:solidFill>
                  <a:schemeClr val="dk1"/>
                </a:solidFill>
                <a:latin typeface="Arial Narrow" panose="020B0606020202030204" pitchFamily="34" charset="0"/>
              </a:rPr>
              <a:t>	- team comprises representatives from the Ministry of Power, Regulators, I	-  Industry Practitioners and an Alumnus of the MSc RETs </a:t>
            </a:r>
            <a:r>
              <a:rPr lang="en-US" sz="2000" dirty="0" err="1">
                <a:solidFill>
                  <a:schemeClr val="dk1"/>
                </a:solidFill>
                <a:latin typeface="Arial Narrow" panose="020B0606020202030204" pitchFamily="34" charset="0"/>
              </a:rPr>
              <a:t>programme</a:t>
            </a:r>
            <a:r>
              <a:rPr lang="en-US" sz="2000" dirty="0">
                <a:solidFill>
                  <a:schemeClr val="dk1"/>
                </a:solidFill>
                <a:latin typeface="Arial Narrow" panose="020B0606020202030204" pitchFamily="34" charset="0"/>
              </a:rPr>
              <a:t>.</a:t>
            </a:r>
          </a:p>
          <a:p>
            <a:pPr algn="just">
              <a:lnSpc>
                <a:spcPct val="200000"/>
              </a:lnSpc>
            </a:pPr>
            <a:r>
              <a:rPr lang="en-US" sz="2000" dirty="0">
                <a:solidFill>
                  <a:schemeClr val="dk1"/>
                </a:solidFill>
                <a:latin typeface="Arial Narrow" panose="020B0606020202030204" pitchFamily="34" charset="0"/>
              </a:rPr>
              <a:t>Their role:</a:t>
            </a:r>
          </a:p>
          <a:p>
            <a:pPr algn="just">
              <a:lnSpc>
                <a:spcPct val="200000"/>
              </a:lnSpc>
            </a:pPr>
            <a:r>
              <a:rPr lang="en-US" sz="2000" dirty="0">
                <a:solidFill>
                  <a:schemeClr val="dk1"/>
                </a:solidFill>
                <a:latin typeface="Arial Narrow" panose="020B0606020202030204" pitchFamily="34" charset="0"/>
              </a:rPr>
              <a:t> - to review </a:t>
            </a:r>
            <a:r>
              <a:rPr lang="en-US" sz="2000" dirty="0" err="1">
                <a:solidFill>
                  <a:schemeClr val="dk1"/>
                </a:solidFill>
                <a:latin typeface="Arial Narrow" panose="020B0606020202030204" pitchFamily="34" charset="0"/>
              </a:rPr>
              <a:t>programme</a:t>
            </a:r>
            <a:r>
              <a:rPr lang="en-US" sz="2000" dirty="0">
                <a:solidFill>
                  <a:schemeClr val="dk1"/>
                </a:solidFill>
                <a:latin typeface="Arial Narrow" panose="020B0606020202030204" pitchFamily="34" charset="0"/>
              </a:rPr>
              <a:t> documents and provide input into curriculum development to enhance relevant to national need  and industry. </a:t>
            </a:r>
          </a:p>
          <a:p>
            <a:pPr marL="342900" indent="-342900" algn="just">
              <a:lnSpc>
                <a:spcPct val="200000"/>
              </a:lnSpc>
              <a:buFontTx/>
              <a:buChar char="-"/>
            </a:pPr>
            <a:r>
              <a:rPr lang="en-US" sz="2000" dirty="0">
                <a:solidFill>
                  <a:schemeClr val="dk1"/>
                </a:solidFill>
                <a:latin typeface="Arial Narrow" panose="020B0606020202030204" pitchFamily="34" charset="0"/>
              </a:rPr>
              <a:t>Team participated in the project lunch, and review of newly developed </a:t>
            </a:r>
            <a:r>
              <a:rPr lang="en-US" sz="2000" dirty="0" err="1">
                <a:solidFill>
                  <a:schemeClr val="dk1"/>
                </a:solidFill>
                <a:latin typeface="Arial Narrow" panose="020B0606020202030204" pitchFamily="34" charset="0"/>
              </a:rPr>
              <a:t>programmes</a:t>
            </a:r>
            <a:r>
              <a:rPr lang="en-US" sz="2000" dirty="0">
                <a:solidFill>
                  <a:schemeClr val="dk1"/>
                </a:solidFill>
                <a:latin typeface="Arial Narrow" panose="020B0606020202030204" pitchFamily="34" charset="0"/>
              </a:rPr>
              <a:t>. </a:t>
            </a:r>
          </a:p>
          <a:p>
            <a:pPr marL="342900" indent="-342900" algn="just">
              <a:lnSpc>
                <a:spcPct val="200000"/>
              </a:lnSpc>
              <a:buFontTx/>
              <a:buChar char="-"/>
            </a:pPr>
            <a:endParaRPr lang="en-US" sz="2000" dirty="0">
              <a:solidFill>
                <a:schemeClr val="dk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80967D25-293C-434E-94A5-410FCF603164}"/>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890636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5BB1AF-61ED-4AAA-9DC1-AAB21451B259}"/>
              </a:ext>
            </a:extLst>
          </p:cNvPr>
          <p:cNvSpPr txBox="1">
            <a:spLocks/>
          </p:cNvSpPr>
          <p:nvPr/>
        </p:nvSpPr>
        <p:spPr>
          <a:xfrm>
            <a:off x="457200" y="274638"/>
            <a:ext cx="8229600" cy="792162"/>
          </a:xfrm>
          <a:prstGeom prst="rect">
            <a:avLst/>
          </a:prstGeom>
          <a:ln>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Arial Narrow" panose="020B0606020202030204" pitchFamily="34" charset="0"/>
              </a:rPr>
              <a:t>Procurement of Text Books</a:t>
            </a:r>
          </a:p>
        </p:txBody>
      </p:sp>
      <p:sp>
        <p:nvSpPr>
          <p:cNvPr id="4" name="TextBox 3">
            <a:extLst>
              <a:ext uri="{FF2B5EF4-FFF2-40B4-BE49-F238E27FC236}">
                <a16:creationId xmlns:a16="http://schemas.microsoft.com/office/drawing/2014/main" id="{610804FD-CC11-4D4C-A101-F0F36FF65F0C}"/>
              </a:ext>
            </a:extLst>
          </p:cNvPr>
          <p:cNvSpPr txBox="1"/>
          <p:nvPr/>
        </p:nvSpPr>
        <p:spPr>
          <a:xfrm>
            <a:off x="152400" y="1600200"/>
            <a:ext cx="8763000" cy="2192267"/>
          </a:xfrm>
          <a:prstGeom prst="rect">
            <a:avLst/>
          </a:prstGeom>
          <a:noFill/>
          <a:ln>
            <a:solidFill>
              <a:srgbClr val="92D050"/>
            </a:solidFill>
          </a:ln>
        </p:spPr>
        <p:txBody>
          <a:bodyPr wrap="square" rtlCol="0">
            <a:spAutoFit/>
          </a:bodyPr>
          <a:lstStyle/>
          <a:p>
            <a:pPr>
              <a:lnSpc>
                <a:spcPct val="200000"/>
              </a:lnSpc>
            </a:pPr>
            <a:r>
              <a:rPr lang="en-US" sz="2400" dirty="0">
                <a:latin typeface="Arial Narrow" panose="020B0606020202030204" pitchFamily="34" charset="0"/>
              </a:rPr>
              <a:t>At the time of project launch we had 6- renewable energy related text book. </a:t>
            </a:r>
          </a:p>
          <a:p>
            <a:pPr marL="285750" indent="-285750">
              <a:lnSpc>
                <a:spcPct val="200000"/>
              </a:lnSpc>
              <a:buFont typeface="Wingdings" panose="05000000000000000000" pitchFamily="2" charset="2"/>
              <a:buChar char="§"/>
            </a:pPr>
            <a:r>
              <a:rPr lang="en-US" sz="2400" dirty="0">
                <a:latin typeface="Arial Narrow" panose="020B0606020202030204" pitchFamily="34" charset="0"/>
              </a:rPr>
              <a:t>90 energy and renewable energy text books to be stocked in the College of Engineering Library</a:t>
            </a:r>
          </a:p>
        </p:txBody>
      </p:sp>
      <p:pic>
        <p:nvPicPr>
          <p:cNvPr id="10243" name="Picture 3" descr="Image result for renewable energy textbooks">
            <a:hlinkClick r:id="rId2"/>
            <a:extLst>
              <a:ext uri="{FF2B5EF4-FFF2-40B4-BE49-F238E27FC236}">
                <a16:creationId xmlns:a16="http://schemas.microsoft.com/office/drawing/2014/main" id="{CCFC2E0A-9652-44E5-A2BD-05B8D9FE78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950" y="4034355"/>
            <a:ext cx="1870907" cy="2775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2DFFB94-C83B-476A-A117-00FF5FF810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200" y="4067012"/>
            <a:ext cx="1828800" cy="2743200"/>
          </a:xfrm>
          <a:prstGeom prst="rect">
            <a:avLst/>
          </a:prstGeom>
        </p:spPr>
      </p:pic>
      <p:pic>
        <p:nvPicPr>
          <p:cNvPr id="10245" name="Picture 5" descr="Image result for renewable energy textbooks">
            <a:hlinkClick r:id="rId5"/>
            <a:extLst>
              <a:ext uri="{FF2B5EF4-FFF2-40B4-BE49-F238E27FC236}">
                <a16:creationId xmlns:a16="http://schemas.microsoft.com/office/drawing/2014/main" id="{AA7B0BC3-49D6-46F0-B527-EDD4EE83366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14343" y="4067012"/>
            <a:ext cx="1981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E55C0DF-FBD6-4A92-936F-1D066AFB26B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81800" y="4067013"/>
            <a:ext cx="1981200" cy="2743200"/>
          </a:xfrm>
          <a:prstGeom prst="rect">
            <a:avLst/>
          </a:prstGeom>
        </p:spPr>
      </p:pic>
      <p:sp>
        <p:nvSpPr>
          <p:cNvPr id="9" name="Slide Number Placeholder 8">
            <a:extLst>
              <a:ext uri="{FF2B5EF4-FFF2-40B4-BE49-F238E27FC236}">
                <a16:creationId xmlns:a16="http://schemas.microsoft.com/office/drawing/2014/main" id="{331E0F10-554C-45C4-8791-40E277AFCCB3}"/>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546627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8720-F251-4E17-8814-C630E1CC700E}"/>
              </a:ext>
            </a:extLst>
          </p:cNvPr>
          <p:cNvSpPr>
            <a:spLocks noGrp="1"/>
          </p:cNvSpPr>
          <p:nvPr>
            <p:ph type="title"/>
          </p:nvPr>
        </p:nvSpPr>
        <p:spPr>
          <a:ln>
            <a:solidFill>
              <a:srgbClr val="92D050"/>
            </a:solidFill>
          </a:ln>
        </p:spPr>
        <p:txBody>
          <a:bodyPr/>
          <a:lstStyle/>
          <a:p>
            <a:r>
              <a:rPr lang="en-US" dirty="0"/>
              <a:t>Workstations</a:t>
            </a:r>
          </a:p>
        </p:txBody>
      </p:sp>
      <p:sp>
        <p:nvSpPr>
          <p:cNvPr id="3" name="TextBox 2">
            <a:extLst>
              <a:ext uri="{FF2B5EF4-FFF2-40B4-BE49-F238E27FC236}">
                <a16:creationId xmlns:a16="http://schemas.microsoft.com/office/drawing/2014/main" id="{3939756F-DB00-437D-A497-8D2738F70BA1}"/>
              </a:ext>
            </a:extLst>
          </p:cNvPr>
          <p:cNvSpPr txBox="1"/>
          <p:nvPr/>
        </p:nvSpPr>
        <p:spPr>
          <a:xfrm>
            <a:off x="381000" y="1600697"/>
            <a:ext cx="8383705" cy="2457852"/>
          </a:xfrm>
          <a:prstGeom prst="rect">
            <a:avLst/>
          </a:prstGeom>
          <a:noFill/>
          <a:ln>
            <a:solidFill>
              <a:srgbClr val="92D050"/>
            </a:solidFill>
          </a:ln>
        </p:spPr>
        <p:txBody>
          <a:bodyPr wrap="none" rtlCol="0">
            <a:spAutoFit/>
          </a:bodyPr>
          <a:lstStyle/>
          <a:p>
            <a:pPr marL="342900" indent="-342900">
              <a:lnSpc>
                <a:spcPct val="200000"/>
              </a:lnSpc>
              <a:buFont typeface="Wingdings" panose="05000000000000000000" pitchFamily="2" charset="2"/>
              <a:buChar char="§"/>
            </a:pPr>
            <a:r>
              <a:rPr lang="en-US" sz="2000" dirty="0">
                <a:latin typeface="Arial Narrow" panose="020B0606020202030204" pitchFamily="34" charset="0"/>
              </a:rPr>
              <a:t>2 high profile workstations</a:t>
            </a:r>
          </a:p>
          <a:p>
            <a:pPr marL="342900" indent="-342900">
              <a:lnSpc>
                <a:spcPct val="200000"/>
              </a:lnSpc>
              <a:buFont typeface="Wingdings" panose="05000000000000000000" pitchFamily="2" charset="2"/>
              <a:buChar char="§"/>
            </a:pPr>
            <a:r>
              <a:rPr lang="en-US" sz="2000" dirty="0">
                <a:latin typeface="Arial Narrow" panose="020B0606020202030204" pitchFamily="34" charset="0"/>
              </a:rPr>
              <a:t>10 laptops  </a:t>
            </a:r>
          </a:p>
          <a:p>
            <a:pPr marL="342900" indent="-342900">
              <a:lnSpc>
                <a:spcPct val="200000"/>
              </a:lnSpc>
              <a:buFont typeface="Wingdings" panose="05000000000000000000" pitchFamily="2" charset="2"/>
              <a:buChar char="§"/>
            </a:pPr>
            <a:r>
              <a:rPr lang="en-US" sz="2000" dirty="0">
                <a:latin typeface="Arial Narrow" panose="020B0606020202030204" pitchFamily="34" charset="0"/>
              </a:rPr>
              <a:t>A dedicated server to host Software for online teaching and other software packages</a:t>
            </a:r>
          </a:p>
          <a:p>
            <a:pPr marL="342900" indent="-342900">
              <a:lnSpc>
                <a:spcPct val="200000"/>
              </a:lnSpc>
              <a:buFont typeface="Wingdings" panose="05000000000000000000" pitchFamily="2" charset="2"/>
              <a:buChar char="§"/>
            </a:pPr>
            <a:endParaRPr lang="en-US" sz="20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13C4808D-E525-424E-99A7-134E22B71134}"/>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14130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3A4C2B-9340-4E49-AC66-634484E134FB}"/>
              </a:ext>
            </a:extLst>
          </p:cNvPr>
          <p:cNvSpPr>
            <a:spLocks noGrp="1"/>
          </p:cNvSpPr>
          <p:nvPr>
            <p:ph type="title"/>
          </p:nvPr>
        </p:nvSpPr>
        <p:spPr>
          <a:xfrm>
            <a:off x="2414880" y="247853"/>
            <a:ext cx="4648200" cy="1143000"/>
          </a:xfrm>
          <a:ln w="25400">
            <a:solidFill>
              <a:schemeClr val="accent3">
                <a:lumMod val="75000"/>
              </a:schemeClr>
            </a:solidFill>
          </a:ln>
        </p:spPr>
        <p:txBody>
          <a:bodyPr/>
          <a:lstStyle/>
          <a:p>
            <a:r>
              <a:rPr lang="en-US" dirty="0">
                <a:latin typeface="Arial Narrow" pitchFamily="34" charset="0"/>
              </a:rPr>
              <a:t>The Partnership</a:t>
            </a:r>
          </a:p>
        </p:txBody>
      </p:sp>
      <p:pic>
        <p:nvPicPr>
          <p:cNvPr id="4" name="Picture 2" descr="C:\Users\Home\Desktop\nmbu_logo-en.png">
            <a:extLst>
              <a:ext uri="{FF2B5EF4-FFF2-40B4-BE49-F238E27FC236}">
                <a16:creationId xmlns:a16="http://schemas.microsoft.com/office/drawing/2014/main" id="{829365C7-301C-428A-80B7-4FE194E7F1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29729" y="2277070"/>
            <a:ext cx="1222257" cy="1371600"/>
          </a:xfrm>
          <a:prstGeom prst="rect">
            <a:avLst/>
          </a:prstGeom>
          <a:noFill/>
        </p:spPr>
      </p:pic>
      <p:sp>
        <p:nvSpPr>
          <p:cNvPr id="5" name="TextBox 4">
            <a:extLst>
              <a:ext uri="{FF2B5EF4-FFF2-40B4-BE49-F238E27FC236}">
                <a16:creationId xmlns:a16="http://schemas.microsoft.com/office/drawing/2014/main" id="{0708493D-6647-4A54-B339-3E48A82BC547}"/>
              </a:ext>
            </a:extLst>
          </p:cNvPr>
          <p:cNvSpPr txBox="1"/>
          <p:nvPr/>
        </p:nvSpPr>
        <p:spPr>
          <a:xfrm>
            <a:off x="177282" y="3648670"/>
            <a:ext cx="4343400" cy="923330"/>
          </a:xfrm>
          <a:prstGeom prst="rect">
            <a:avLst/>
          </a:prstGeom>
          <a:noFill/>
          <a:ln w="25400">
            <a:solidFill>
              <a:schemeClr val="accent3">
                <a:lumMod val="75000"/>
              </a:schemeClr>
            </a:solidFill>
          </a:ln>
        </p:spPr>
        <p:txBody>
          <a:bodyPr wrap="square" rtlCol="0">
            <a:spAutoFit/>
          </a:bodyPr>
          <a:lstStyle/>
          <a:p>
            <a:pPr algn="ctr"/>
            <a:r>
              <a:rPr lang="en-US" dirty="0">
                <a:latin typeface="Arial Narrow" pitchFamily="34" charset="0"/>
              </a:rPr>
              <a:t>The Brew-Hammond Energy Center (TBHEC) of the Kwame Nkrumah University of Science and Technology (KNUST), Kumasi, Ghana</a:t>
            </a:r>
          </a:p>
        </p:txBody>
      </p:sp>
      <p:sp>
        <p:nvSpPr>
          <p:cNvPr id="6" name="TextBox 5">
            <a:extLst>
              <a:ext uri="{FF2B5EF4-FFF2-40B4-BE49-F238E27FC236}">
                <a16:creationId xmlns:a16="http://schemas.microsoft.com/office/drawing/2014/main" id="{B4D9FEDE-40C4-418C-AD08-88D456DE73E0}"/>
              </a:ext>
            </a:extLst>
          </p:cNvPr>
          <p:cNvSpPr txBox="1"/>
          <p:nvPr/>
        </p:nvSpPr>
        <p:spPr>
          <a:xfrm>
            <a:off x="4520682" y="3648670"/>
            <a:ext cx="4464169" cy="923330"/>
          </a:xfrm>
          <a:prstGeom prst="rect">
            <a:avLst/>
          </a:prstGeom>
          <a:noFill/>
          <a:ln w="25400">
            <a:solidFill>
              <a:schemeClr val="accent3">
                <a:lumMod val="75000"/>
              </a:schemeClr>
            </a:solidFill>
          </a:ln>
        </p:spPr>
        <p:txBody>
          <a:bodyPr wrap="square" rtlCol="0">
            <a:spAutoFit/>
          </a:bodyPr>
          <a:lstStyle/>
          <a:p>
            <a:pPr algn="ctr"/>
            <a:r>
              <a:rPr lang="en-US" dirty="0">
                <a:latin typeface="Arial Narrow" pitchFamily="34" charset="0"/>
              </a:rPr>
              <a:t>Department of Ecology and Natural Resource Management (INA), Norwegian University of Life Sciences(NMBU), As, Norway</a:t>
            </a:r>
          </a:p>
        </p:txBody>
      </p:sp>
      <p:pic>
        <p:nvPicPr>
          <p:cNvPr id="7" name="Picture 16">
            <a:extLst>
              <a:ext uri="{FF2B5EF4-FFF2-40B4-BE49-F238E27FC236}">
                <a16:creationId xmlns:a16="http://schemas.microsoft.com/office/drawing/2014/main" id="{EE44F89C-0A20-4FFB-A29C-4406CAB61C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082" y="2277070"/>
            <a:ext cx="1603169" cy="1371600"/>
          </a:xfrm>
          <a:prstGeom prst="rect">
            <a:avLst/>
          </a:prstGeom>
          <a:noFill/>
          <a:ln w="9525">
            <a:noFill/>
            <a:miter lim="800000"/>
            <a:headEnd/>
            <a:tailEnd/>
          </a:ln>
        </p:spPr>
      </p:pic>
      <p:sp>
        <p:nvSpPr>
          <p:cNvPr id="8" name="TextBox 7">
            <a:extLst>
              <a:ext uri="{FF2B5EF4-FFF2-40B4-BE49-F238E27FC236}">
                <a16:creationId xmlns:a16="http://schemas.microsoft.com/office/drawing/2014/main" id="{75C372B3-7903-4F04-8845-B66E85FB27FB}"/>
              </a:ext>
            </a:extLst>
          </p:cNvPr>
          <p:cNvSpPr txBox="1"/>
          <p:nvPr/>
        </p:nvSpPr>
        <p:spPr>
          <a:xfrm>
            <a:off x="1524000" y="4572000"/>
            <a:ext cx="6400800" cy="646331"/>
          </a:xfrm>
          <a:prstGeom prst="rect">
            <a:avLst/>
          </a:prstGeom>
          <a:noFill/>
          <a:ln w="25400">
            <a:solidFill>
              <a:schemeClr val="accent3">
                <a:lumMod val="75000"/>
              </a:schemeClr>
            </a:solidFill>
          </a:ln>
        </p:spPr>
        <p:txBody>
          <a:bodyPr wrap="square" rtlCol="0">
            <a:spAutoFit/>
          </a:bodyPr>
          <a:lstStyle/>
          <a:p>
            <a:pPr algn="ctr"/>
            <a:r>
              <a:rPr lang="en-US" dirty="0">
                <a:latin typeface="Arial Narrow" panose="020B0606020202030204" pitchFamily="34" charset="0"/>
              </a:rPr>
              <a:t>Department of Ocean Operations Civil </a:t>
            </a:r>
            <a:r>
              <a:rPr lang="en-US" dirty="0" err="1">
                <a:latin typeface="Arial Narrow" panose="020B0606020202030204" pitchFamily="34" charset="0"/>
              </a:rPr>
              <a:t>Engineering,Norwegian</a:t>
            </a:r>
            <a:r>
              <a:rPr lang="en-US" dirty="0">
                <a:latin typeface="Arial Narrow" panose="020B0606020202030204" pitchFamily="34" charset="0"/>
              </a:rPr>
              <a:t> University of Science and Technology, </a:t>
            </a:r>
            <a:r>
              <a:rPr lang="en-US" dirty="0" err="1">
                <a:latin typeface="Arial Narrow" panose="020B0606020202030204" pitchFamily="34" charset="0"/>
              </a:rPr>
              <a:t>Alesund</a:t>
            </a:r>
            <a:r>
              <a:rPr lang="en-US" dirty="0">
                <a:latin typeface="Arial Narrow" panose="020B0606020202030204" pitchFamily="34" charset="0"/>
              </a:rPr>
              <a:t>, Norway. </a:t>
            </a:r>
          </a:p>
        </p:txBody>
      </p:sp>
      <p:pic>
        <p:nvPicPr>
          <p:cNvPr id="9" name="Picture 2" descr="Image Results for ntnu ålesund">
            <a:extLst>
              <a:ext uri="{FF2B5EF4-FFF2-40B4-BE49-F238E27FC236}">
                <a16:creationId xmlns:a16="http://schemas.microsoft.com/office/drawing/2014/main" id="{EAC95D40-7E76-4185-B467-59AB326A8C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63382" y="526868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3EE4A00-0B98-42EA-BCC6-0D1C7DEA7E1C}"/>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8826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F0C9-562E-44B1-AA86-B06BA6EA60A8}"/>
              </a:ext>
            </a:extLst>
          </p:cNvPr>
          <p:cNvSpPr>
            <a:spLocks noGrp="1"/>
          </p:cNvSpPr>
          <p:nvPr>
            <p:ph type="title"/>
          </p:nvPr>
        </p:nvSpPr>
        <p:spPr>
          <a:xfrm>
            <a:off x="457200" y="274638"/>
            <a:ext cx="8229600" cy="792162"/>
          </a:xfrm>
          <a:ln>
            <a:solidFill>
              <a:srgbClr val="92D050"/>
            </a:solidFill>
          </a:ln>
        </p:spPr>
        <p:txBody>
          <a:bodyPr>
            <a:normAutofit/>
          </a:bodyPr>
          <a:lstStyle/>
          <a:p>
            <a:r>
              <a:rPr lang="en-US" dirty="0">
                <a:latin typeface="Arial Narrow" panose="020B0606020202030204" pitchFamily="34" charset="0"/>
              </a:rPr>
              <a:t>Improved Infrastructure for Research</a:t>
            </a:r>
          </a:p>
        </p:txBody>
      </p:sp>
      <p:pic>
        <p:nvPicPr>
          <p:cNvPr id="3" name="Picture 2">
            <a:extLst>
              <a:ext uri="{FF2B5EF4-FFF2-40B4-BE49-F238E27FC236}">
                <a16:creationId xmlns:a16="http://schemas.microsoft.com/office/drawing/2014/main" id="{CBA95C17-D490-4895-90AB-D19581A6AF7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099457"/>
            <a:ext cx="4114800" cy="5301615"/>
          </a:xfrm>
          <a:prstGeom prst="rect">
            <a:avLst/>
          </a:prstGeom>
          <a:noFill/>
          <a:ln>
            <a:noFill/>
          </a:ln>
        </p:spPr>
      </p:pic>
      <p:sp>
        <p:nvSpPr>
          <p:cNvPr id="4" name="TextBox 3">
            <a:extLst>
              <a:ext uri="{FF2B5EF4-FFF2-40B4-BE49-F238E27FC236}">
                <a16:creationId xmlns:a16="http://schemas.microsoft.com/office/drawing/2014/main" id="{91A28949-1643-4206-909A-D492378617A5}"/>
              </a:ext>
            </a:extLst>
          </p:cNvPr>
          <p:cNvSpPr txBox="1"/>
          <p:nvPr/>
        </p:nvSpPr>
        <p:spPr>
          <a:xfrm>
            <a:off x="4572000" y="1524000"/>
            <a:ext cx="4419600" cy="2948436"/>
          </a:xfrm>
          <a:prstGeom prst="rect">
            <a:avLst/>
          </a:prstGeom>
          <a:noFill/>
          <a:ln>
            <a:solidFill>
              <a:srgbClr val="92D050"/>
            </a:solidFill>
          </a:ln>
        </p:spPr>
        <p:txBody>
          <a:bodyPr wrap="square" rtlCol="0">
            <a:spAutoFit/>
          </a:bodyPr>
          <a:lstStyle/>
          <a:p>
            <a:pPr marL="285750" indent="-285750">
              <a:lnSpc>
                <a:spcPct val="150000"/>
              </a:lnSpc>
              <a:buFont typeface="Wingdings" panose="05000000000000000000" pitchFamily="2" charset="2"/>
              <a:buChar char="§"/>
            </a:pPr>
            <a:r>
              <a:rPr lang="en-US" dirty="0">
                <a:latin typeface="Arial Narrow" panose="020B0606020202030204" pitchFamily="34" charset="0"/>
              </a:rPr>
              <a:t>Refurbishment of existing facilities</a:t>
            </a:r>
          </a:p>
          <a:p>
            <a:pPr marL="285750" indent="-285750">
              <a:lnSpc>
                <a:spcPct val="150000"/>
              </a:lnSpc>
              <a:buFontTx/>
              <a:buChar char="-"/>
            </a:pPr>
            <a:r>
              <a:rPr lang="en-US" dirty="0">
                <a:latin typeface="Arial Narrow" panose="020B0606020202030204" pitchFamily="34" charset="0"/>
              </a:rPr>
              <a:t>Wind tunnel on the KNUST campus</a:t>
            </a:r>
          </a:p>
          <a:p>
            <a:pPr marL="285750" indent="-285750">
              <a:lnSpc>
                <a:spcPct val="150000"/>
              </a:lnSpc>
              <a:buFontTx/>
              <a:buChar char="-"/>
            </a:pPr>
            <a:r>
              <a:rPr lang="en-US" dirty="0">
                <a:latin typeface="Arial Narrow" panose="020B0606020202030204" pitchFamily="34" charset="0"/>
              </a:rPr>
              <a:t>Sinks for sample processing at the bio-energy laboratory</a:t>
            </a:r>
          </a:p>
          <a:p>
            <a:pPr marL="285750" indent="-285750">
              <a:lnSpc>
                <a:spcPct val="150000"/>
              </a:lnSpc>
              <a:buFont typeface="Wingdings" panose="05000000000000000000" pitchFamily="2" charset="2"/>
              <a:buChar char="§"/>
            </a:pPr>
            <a:r>
              <a:rPr lang="en-US" dirty="0">
                <a:latin typeface="Arial Narrow" panose="020B0606020202030204" pitchFamily="34" charset="0"/>
              </a:rPr>
              <a:t>Procurement of a fridge to store samples</a:t>
            </a:r>
          </a:p>
          <a:p>
            <a:pPr marL="285750" indent="-285750">
              <a:lnSpc>
                <a:spcPct val="150000"/>
              </a:lnSpc>
              <a:buFont typeface="Wingdings" panose="05000000000000000000" pitchFamily="2" charset="2"/>
              <a:buChar char="§"/>
            </a:pPr>
            <a:r>
              <a:rPr lang="en-US" dirty="0">
                <a:latin typeface="Arial Narrow" panose="020B0606020202030204" pitchFamily="34" charset="0"/>
              </a:rPr>
              <a:t>Procurement of PPE for use in the labs</a:t>
            </a:r>
          </a:p>
          <a:p>
            <a:pPr marL="285750" indent="-285750">
              <a:lnSpc>
                <a:spcPct val="150000"/>
              </a:lnSpc>
              <a:buFont typeface="Wingdings" panose="05000000000000000000" pitchFamily="2" charset="2"/>
              <a:buChar char="§"/>
            </a:pPr>
            <a:r>
              <a:rPr lang="en-US" dirty="0">
                <a:latin typeface="Arial Narrow" panose="020B0606020202030204" pitchFamily="34" charset="0"/>
              </a:rPr>
              <a:t>Some consumables for the labs</a:t>
            </a:r>
          </a:p>
        </p:txBody>
      </p:sp>
      <p:sp>
        <p:nvSpPr>
          <p:cNvPr id="5" name="Slide Number Placeholder 4">
            <a:extLst>
              <a:ext uri="{FF2B5EF4-FFF2-40B4-BE49-F238E27FC236}">
                <a16:creationId xmlns:a16="http://schemas.microsoft.com/office/drawing/2014/main" id="{74B74D53-EB92-4F39-8BBC-CFAE5665FDC5}"/>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2690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2DCFC4-E325-46C3-B70E-7781DA46E432}"/>
              </a:ext>
            </a:extLst>
          </p:cNvPr>
          <p:cNvSpPr txBox="1">
            <a:spLocks/>
          </p:cNvSpPr>
          <p:nvPr/>
        </p:nvSpPr>
        <p:spPr>
          <a:xfrm>
            <a:off x="1715984" y="236538"/>
            <a:ext cx="5638800" cy="639762"/>
          </a:xfrm>
          <a:prstGeom prst="rect">
            <a:avLst/>
          </a:prstGeom>
          <a:ln>
            <a:solidFill>
              <a:srgbClr val="92D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Arial Narrow" panose="020B0606020202030204" pitchFamily="34" charset="0"/>
              </a:rPr>
              <a:t>Overview of Academic </a:t>
            </a:r>
            <a:r>
              <a:rPr lang="en-US" sz="3200" dirty="0" err="1">
                <a:latin typeface="Arial Narrow" panose="020B0606020202030204" pitchFamily="34" charset="0"/>
              </a:rPr>
              <a:t>Programmes</a:t>
            </a:r>
            <a:endParaRPr lang="en-US" sz="3200" dirty="0">
              <a:latin typeface="Arial Narrow" panose="020B0606020202030204" pitchFamily="34" charset="0"/>
            </a:endParaRPr>
          </a:p>
        </p:txBody>
      </p:sp>
      <p:sp>
        <p:nvSpPr>
          <p:cNvPr id="5" name="Rectangle 4">
            <a:extLst>
              <a:ext uri="{FF2B5EF4-FFF2-40B4-BE49-F238E27FC236}">
                <a16:creationId xmlns:a16="http://schemas.microsoft.com/office/drawing/2014/main" id="{E401C5E9-54DF-4535-9E70-F54E1B555F05}"/>
              </a:ext>
            </a:extLst>
          </p:cNvPr>
          <p:cNvSpPr/>
          <p:nvPr/>
        </p:nvSpPr>
        <p:spPr>
          <a:xfrm>
            <a:off x="152400" y="1524000"/>
            <a:ext cx="8839200" cy="4408258"/>
          </a:xfrm>
          <a:prstGeom prst="rect">
            <a:avLst/>
          </a:prstGeom>
          <a:ln>
            <a:solidFill>
              <a:schemeClr val="accent3">
                <a:lumMod val="75000"/>
              </a:schemeClr>
            </a:solidFill>
          </a:ln>
        </p:spPr>
        <p:txBody>
          <a:bodyPr wrap="square">
            <a:spAutoFit/>
          </a:bodyPr>
          <a:lstStyle/>
          <a:p>
            <a:pPr>
              <a:lnSpc>
                <a:spcPct val="200000"/>
              </a:lnSpc>
            </a:pPr>
            <a:r>
              <a:rPr lang="en-GB" sz="2400" dirty="0">
                <a:latin typeface="Arial Narrow" panose="020B0606020202030204" pitchFamily="34" charset="0"/>
                <a:ea typeface="Times New Roman" panose="02020603050405020304" pitchFamily="18" charset="0"/>
                <a:cs typeface="Times New Roman" panose="02020603050405020304" pitchFamily="18" charset="0"/>
              </a:rPr>
              <a:t>- The 18-month MSc. Renewable Energy Technologies (MSc. RETs) programme was revised to 12-month (Two Semesters)</a:t>
            </a:r>
          </a:p>
          <a:p>
            <a:pPr>
              <a:lnSpc>
                <a:spcPct val="200000"/>
              </a:lnSpc>
            </a:pPr>
            <a:r>
              <a:rPr lang="en-GB" sz="2400" dirty="0">
                <a:latin typeface="Arial Narrow" panose="020B0606020202030204" pitchFamily="34" charset="0"/>
                <a:ea typeface="Times New Roman" panose="02020603050405020304" pitchFamily="18" charset="0"/>
                <a:cs typeface="Times New Roman" panose="02020603050405020304" pitchFamily="18" charset="0"/>
              </a:rPr>
              <a:t> - A new 24-month MPhil in Renewable Energy Technologies (MPhil) Programme was developed</a:t>
            </a:r>
          </a:p>
          <a:p>
            <a:pPr>
              <a:lnSpc>
                <a:spcPct val="200000"/>
              </a:lnSpc>
            </a:pPr>
            <a:r>
              <a:rPr lang="en-GB" sz="2400" dirty="0">
                <a:latin typeface="Arial Narrow" panose="020B0606020202030204" pitchFamily="34" charset="0"/>
                <a:ea typeface="Times New Roman" panose="02020603050405020304" pitchFamily="18" charset="0"/>
                <a:cs typeface="Times New Roman" panose="02020603050405020304" pitchFamily="18" charset="0"/>
              </a:rPr>
              <a:t>- A new 48-month PhD in Sustainable Energy Technologies (PhD SETs) was developed</a:t>
            </a:r>
          </a:p>
        </p:txBody>
      </p:sp>
      <p:pic>
        <p:nvPicPr>
          <p:cNvPr id="6" name="Picture 16">
            <a:extLst>
              <a:ext uri="{FF2B5EF4-FFF2-40B4-BE49-F238E27FC236}">
                <a16:creationId xmlns:a16="http://schemas.microsoft.com/office/drawing/2014/main" id="{B60AB56F-6275-4D6B-B7DD-978BB064C6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1281"/>
            <a:ext cx="1603169" cy="1371600"/>
          </a:xfrm>
          <a:prstGeom prst="rect">
            <a:avLst/>
          </a:prstGeom>
          <a:noFill/>
          <a:ln w="9525">
            <a:noFill/>
            <a:miter lim="800000"/>
            <a:headEnd/>
            <a:tailEnd/>
          </a:ln>
        </p:spPr>
      </p:pic>
      <p:pic>
        <p:nvPicPr>
          <p:cNvPr id="7" name="Picture 2" descr="C:\Users\Home\Desktop\nmbu_logo-en.png">
            <a:extLst>
              <a:ext uri="{FF2B5EF4-FFF2-40B4-BE49-F238E27FC236}">
                <a16:creationId xmlns:a16="http://schemas.microsoft.com/office/drawing/2014/main" id="{D84D02ED-8B95-40B5-8374-8B3EC80075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228600"/>
            <a:ext cx="1222257" cy="1295400"/>
          </a:xfrm>
          <a:prstGeom prst="rect">
            <a:avLst/>
          </a:prstGeom>
          <a:noFill/>
        </p:spPr>
      </p:pic>
      <p:pic>
        <p:nvPicPr>
          <p:cNvPr id="8" name="Picture 2" descr="Image Results for ntnu ålesund">
            <a:extLst>
              <a:ext uri="{FF2B5EF4-FFF2-40B4-BE49-F238E27FC236}">
                <a16:creationId xmlns:a16="http://schemas.microsoft.com/office/drawing/2014/main" id="{AC2EB75A-A83F-463A-92AB-CEF778304D0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A0C6C07-4F03-4046-866F-F3F488E305A7}"/>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9213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FFF6-DE13-4D98-A3D4-33C0BEEC2C3B}"/>
              </a:ext>
            </a:extLst>
          </p:cNvPr>
          <p:cNvSpPr>
            <a:spLocks noGrp="1"/>
          </p:cNvSpPr>
          <p:nvPr>
            <p:ph type="title"/>
          </p:nvPr>
        </p:nvSpPr>
        <p:spPr>
          <a:xfrm>
            <a:off x="1676400" y="274638"/>
            <a:ext cx="6096000" cy="1143000"/>
          </a:xfrm>
          <a:ln>
            <a:solidFill>
              <a:schemeClr val="accent3">
                <a:lumMod val="75000"/>
              </a:schemeClr>
            </a:solidFill>
          </a:ln>
        </p:spPr>
        <p:txBody>
          <a:bodyPr>
            <a:normAutofit/>
          </a:bodyPr>
          <a:lstStyle/>
          <a:p>
            <a:r>
              <a:rPr lang="en-GB" sz="3200" dirty="0">
                <a:latin typeface="Arial Narrow" panose="020B0606020202030204" pitchFamily="34" charset="0"/>
                <a:ea typeface="Times New Roman" panose="02020603050405020304" pitchFamily="18" charset="0"/>
                <a:cs typeface="Times New Roman" panose="02020603050405020304" pitchFamily="18" charset="0"/>
              </a:rPr>
              <a:t>MSc. Renewable Energy Technologies (MSc. RETs)- Entry Requirements</a:t>
            </a:r>
            <a:endParaRPr lang="en-US" sz="3200" dirty="0"/>
          </a:p>
        </p:txBody>
      </p:sp>
      <p:pic>
        <p:nvPicPr>
          <p:cNvPr id="4" name="Picture 16">
            <a:extLst>
              <a:ext uri="{FF2B5EF4-FFF2-40B4-BE49-F238E27FC236}">
                <a16:creationId xmlns:a16="http://schemas.microsoft.com/office/drawing/2014/main" id="{59134E37-A062-4A4B-BFC1-5A98E0BC8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31" y="46038"/>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ABC8C64C-9272-4724-811F-9B37F1A693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7963" y="25717"/>
            <a:ext cx="1222257" cy="1295400"/>
          </a:xfrm>
          <a:prstGeom prst="rect">
            <a:avLst/>
          </a:prstGeom>
          <a:noFill/>
        </p:spPr>
      </p:pic>
      <p:pic>
        <p:nvPicPr>
          <p:cNvPr id="6" name="Picture 2" descr="Image Results for ntnu ålesund">
            <a:extLst>
              <a:ext uri="{FF2B5EF4-FFF2-40B4-BE49-F238E27FC236}">
                <a16:creationId xmlns:a16="http://schemas.microsoft.com/office/drawing/2014/main" id="{8CEB9807-2272-4A44-82CB-0092D8F9B83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2A59CD6-B3C9-45B6-91B3-006B358A011D}"/>
              </a:ext>
            </a:extLst>
          </p:cNvPr>
          <p:cNvSpPr/>
          <p:nvPr/>
        </p:nvSpPr>
        <p:spPr>
          <a:xfrm>
            <a:off x="0" y="1600200"/>
            <a:ext cx="9067800" cy="4029436"/>
          </a:xfrm>
          <a:prstGeom prst="rect">
            <a:avLst/>
          </a:prstGeom>
          <a:ln>
            <a:solidFill>
              <a:schemeClr val="accent3">
                <a:lumMod val="75000"/>
              </a:schemeClr>
            </a:solidFill>
          </a:ln>
        </p:spPr>
        <p:txBody>
          <a:bodyPr wrap="square">
            <a:spAutoFit/>
          </a:bodyPr>
          <a:lstStyle/>
          <a:p>
            <a:pPr marL="342900" marR="0" indent="0" algn="just">
              <a:spcBef>
                <a:spcPts val="1200"/>
              </a:spcBef>
              <a:spcAft>
                <a:spcPts val="1200"/>
              </a:spcAft>
            </a:pPr>
            <a:endParaRPr lang="en-GB" b="1" dirty="0">
              <a:latin typeface="Arial Narrow" panose="020B0606020202030204" pitchFamily="34" charset="0"/>
            </a:endParaRPr>
          </a:p>
          <a:p>
            <a:pPr algn="just"/>
            <a:r>
              <a:rPr lang="en-GB" b="1" dirty="0">
                <a:solidFill>
                  <a:schemeClr val="accent3">
                    <a:lumMod val="50000"/>
                  </a:schemeClr>
                </a:solidFill>
                <a:latin typeface="Arial Narrow" panose="020B0606020202030204" pitchFamily="34" charset="0"/>
                <a:ea typeface="Times New Roman" panose="02020603050405020304" pitchFamily="18" charset="0"/>
              </a:rPr>
              <a:t>General Qualifications</a:t>
            </a:r>
          </a:p>
          <a:p>
            <a:pPr algn="just"/>
            <a:endParaRPr lang="en-GB" dirty="0">
              <a:latin typeface="Arial Narrow" panose="020B0606020202030204" pitchFamily="34" charset="0"/>
              <a:ea typeface="Times New Roman" panose="02020603050405020304" pitchFamily="18" charset="0"/>
            </a:endParaRPr>
          </a:p>
          <a:p>
            <a:pPr algn="just"/>
            <a:r>
              <a:rPr lang="en-GB" dirty="0">
                <a:latin typeface="Arial Narrow" panose="020B0606020202030204" pitchFamily="34" charset="0"/>
                <a:ea typeface="Times New Roman" panose="02020603050405020304" pitchFamily="18" charset="0"/>
              </a:rPr>
              <a:t>Applicants with a minimum of second class lower degree or its equivalent from a recognised university in the following areas:</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BSc Engineering;</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BSc Physics, BSc Chemistry, BSc Environmental Science.</a:t>
            </a:r>
          </a:p>
          <a:p>
            <a:pPr>
              <a:lnSpc>
                <a:spcPct val="115000"/>
              </a:lnSpc>
              <a:spcAft>
                <a:spcPts val="800"/>
              </a:spcAft>
              <a:tabLst>
                <a:tab pos="441325" algn="l"/>
              </a:tabLst>
            </a:pPr>
            <a:endParaRPr lang="en-GB" b="1" spc="-5" dirty="0">
              <a:latin typeface="Arial Narrow" panose="020B0606020202030204" pitchFamily="34" charset="0"/>
              <a:ea typeface="Times New Roman" panose="02020603050405020304" pitchFamily="18" charset="0"/>
            </a:endParaRPr>
          </a:p>
          <a:p>
            <a:pPr>
              <a:lnSpc>
                <a:spcPct val="115000"/>
              </a:lnSpc>
              <a:spcAft>
                <a:spcPts val="800"/>
              </a:spcAft>
              <a:tabLst>
                <a:tab pos="441325" algn="l"/>
              </a:tabLst>
            </a:pPr>
            <a:r>
              <a:rPr lang="en-GB" b="1" spc="-5" dirty="0">
                <a:solidFill>
                  <a:schemeClr val="accent3">
                    <a:lumMod val="50000"/>
                  </a:schemeClr>
                </a:solidFill>
                <a:latin typeface="Arial Narrow" panose="020B0606020202030204" pitchFamily="34" charset="0"/>
                <a:ea typeface="Times New Roman" panose="02020603050405020304" pitchFamily="18" charset="0"/>
              </a:rPr>
              <a:t>Programme Requirements</a:t>
            </a:r>
            <a:endParaRPr lang="en-US" dirty="0">
              <a:solidFill>
                <a:schemeClr val="accent3">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tabLst>
                <a:tab pos="441325" algn="l"/>
              </a:tabLst>
            </a:pPr>
            <a:r>
              <a:rPr lang="en-GB" spc="-5" dirty="0">
                <a:latin typeface="Arial Narrow" panose="020B0606020202030204" pitchFamily="34" charset="0"/>
                <a:ea typeface="Times New Roman" panose="02020603050405020304" pitchFamily="18" charset="0"/>
              </a:rPr>
              <a:t>Candidates must have a minimum of two years working experience in the renewable energy industry;</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tabLst>
                <a:tab pos="441325" algn="l"/>
              </a:tabLst>
            </a:pPr>
            <a:r>
              <a:rPr lang="en-GB" spc="-5" dirty="0">
                <a:latin typeface="Arial Narrow" panose="020B0606020202030204" pitchFamily="34" charset="0"/>
                <a:ea typeface="Times New Roman" panose="02020603050405020304" pitchFamily="18" charset="0"/>
              </a:rPr>
              <a:t>In addition, candidates with second class lower degrees must </a:t>
            </a:r>
            <a:r>
              <a:rPr lang="en-GB" dirty="0">
                <a:latin typeface="Arial Narrow" panose="020B0606020202030204" pitchFamily="34" charset="0"/>
                <a:ea typeface="Times New Roman" panose="02020603050405020304" pitchFamily="18" charset="0"/>
              </a:rPr>
              <a:t>pass </a:t>
            </a:r>
            <a:r>
              <a:rPr lang="en-GB" spc="-15" dirty="0">
                <a:latin typeface="Arial Narrow" panose="020B0606020202030204" pitchFamily="34" charset="0"/>
                <a:ea typeface="Times New Roman" panose="02020603050405020304" pitchFamily="18" charset="0"/>
              </a:rPr>
              <a:t>a selection</a:t>
            </a:r>
            <a:r>
              <a:rPr lang="en-GB" dirty="0">
                <a:latin typeface="Arial Narrow" panose="020B0606020202030204" pitchFamily="34" charset="0"/>
                <a:ea typeface="Times New Roman" panose="02020603050405020304" pitchFamily="18" charset="0"/>
              </a:rPr>
              <a:t> interview.</a:t>
            </a:r>
            <a:endParaRPr lang="en-US" dirty="0">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A14E6248-A2A9-4CAA-8D1B-971DA30DD59C}"/>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572410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6FFB0-A7E6-437F-90CD-E95F20C4FC79}"/>
              </a:ext>
            </a:extLst>
          </p:cNvPr>
          <p:cNvSpPr/>
          <p:nvPr/>
        </p:nvSpPr>
        <p:spPr>
          <a:xfrm>
            <a:off x="0" y="1447154"/>
            <a:ext cx="4572000" cy="4820872"/>
          </a:xfrm>
          <a:prstGeom prst="rect">
            <a:avLst/>
          </a:prstGeom>
          <a:ln>
            <a:solidFill>
              <a:schemeClr val="accent3">
                <a:lumMod val="75000"/>
              </a:schemeClr>
            </a:solidFill>
          </a:ln>
        </p:spPr>
        <p:txBody>
          <a:bodyPr wrap="square">
            <a:spAutoFit/>
          </a:bodyPr>
          <a:lstStyle/>
          <a:p>
            <a:pPr marR="0" lvl="0">
              <a:lnSpc>
                <a:spcPct val="115000"/>
              </a:lnSpc>
              <a:spcBef>
                <a:spcPts val="0"/>
              </a:spcBef>
              <a:spcAft>
                <a:spcPts val="800"/>
              </a:spcAft>
              <a:tabLst>
                <a:tab pos="0" algn="l"/>
              </a:tabLst>
            </a:pPr>
            <a:r>
              <a:rPr lang="en-GB" b="1" dirty="0">
                <a:latin typeface="Arial Narrow" panose="020B0606020202030204" pitchFamily="34" charset="0"/>
              </a:rPr>
              <a:t>Assessment Requirements</a:t>
            </a:r>
          </a:p>
          <a:p>
            <a:pPr marR="0" lvl="0">
              <a:lnSpc>
                <a:spcPct val="115000"/>
              </a:lnSpc>
              <a:spcBef>
                <a:spcPts val="0"/>
              </a:spcBef>
              <a:spcAft>
                <a:spcPts val="800"/>
              </a:spcAft>
              <a:tabLst>
                <a:tab pos="0" algn="l"/>
              </a:tabLst>
            </a:pPr>
            <a:r>
              <a:rPr lang="en-GB" dirty="0">
                <a:latin typeface="Arial Narrow" panose="020B0606020202030204" pitchFamily="34" charset="0"/>
              </a:rPr>
              <a:t>The assessment of the students are based on the following forms:</a:t>
            </a:r>
          </a:p>
          <a:p>
            <a:pPr>
              <a:lnSpc>
                <a:spcPct val="115000"/>
              </a:lnSpc>
              <a:spcAft>
                <a:spcPts val="800"/>
              </a:spcAft>
              <a:tabLst>
                <a:tab pos="0" algn="l"/>
              </a:tabLst>
            </a:pP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Written exercises, Oral presentations, Quizzes, Written examination.</a:t>
            </a: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tabLst>
                <a:tab pos="0" algn="l"/>
              </a:tabLst>
            </a:pPr>
            <a:r>
              <a:rPr lang="en-GB" b="1" dirty="0">
                <a:latin typeface="Arial Narrow" panose="020B0606020202030204" pitchFamily="34" charset="0"/>
              </a:rPr>
              <a:t>Continuous Assessment</a:t>
            </a:r>
            <a:endParaRPr lang="en-US" b="1" dirty="0">
              <a:latin typeface="Arial Narrow" panose="020B0606020202030204" pitchFamily="34" charset="0"/>
            </a:endParaRPr>
          </a:p>
          <a:p>
            <a:pPr marR="0" lvl="0">
              <a:lnSpc>
                <a:spcPct val="115000"/>
              </a:lnSpc>
              <a:spcBef>
                <a:spcPts val="0"/>
              </a:spcBef>
              <a:spcAft>
                <a:spcPts val="800"/>
              </a:spcAft>
              <a:tabLst>
                <a:tab pos="0" algn="l"/>
              </a:tabLst>
            </a:pPr>
            <a:r>
              <a:rPr lang="en-GB" dirty="0">
                <a:latin typeface="Arial Narrow" panose="020B0606020202030204" pitchFamily="34" charset="0"/>
                <a:ea typeface="Times New Roman" panose="02020603050405020304" pitchFamily="18" charset="0"/>
              </a:rPr>
              <a:t>-  40% comprises of quizzes, take home assignments, oral presentations and mid-semester examination. </a:t>
            </a:r>
          </a:p>
          <a:p>
            <a:pPr marR="0" lvl="0">
              <a:lnSpc>
                <a:spcPct val="115000"/>
              </a:lnSpc>
              <a:spcBef>
                <a:spcPts val="0"/>
              </a:spcBef>
              <a:spcAft>
                <a:spcPts val="800"/>
              </a:spcAft>
              <a:tabLst>
                <a:tab pos="0" algn="l"/>
              </a:tabLst>
            </a:pPr>
            <a:r>
              <a:rPr lang="en-GB" b="1" dirty="0">
                <a:latin typeface="Arial Narrow" panose="020B0606020202030204" pitchFamily="34" charset="0"/>
              </a:rPr>
              <a:t>End of Semester Examination</a:t>
            </a:r>
            <a:endParaRPr lang="en-US" b="1" dirty="0">
              <a:latin typeface="Times New Roman" panose="02020603050405020304" pitchFamily="18" charset="0"/>
            </a:endParaRPr>
          </a:p>
          <a:p>
            <a:pPr>
              <a:lnSpc>
                <a:spcPct val="115000"/>
              </a:lnSpc>
              <a:spcAft>
                <a:spcPts val="800"/>
              </a:spcAft>
            </a:pPr>
            <a:r>
              <a:rPr lang="en-GB" dirty="0">
                <a:latin typeface="Arial Narrow" panose="020B0606020202030204" pitchFamily="34" charset="0"/>
                <a:ea typeface="Times New Roman" panose="02020603050405020304" pitchFamily="18" charset="0"/>
              </a:rPr>
              <a:t>- 60% of the overall assessment and will be written under formal examination conditions at the end of the semester</a:t>
            </a:r>
            <a:endParaRPr lang="en-US" dirty="0">
              <a:latin typeface="Arial Narrow" panose="020B0606020202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BE0F8978-FEAE-4E75-B387-4867055D6EB3}"/>
              </a:ext>
            </a:extLst>
          </p:cNvPr>
          <p:cNvSpPr/>
          <p:nvPr/>
        </p:nvSpPr>
        <p:spPr>
          <a:xfrm>
            <a:off x="4587551" y="1463264"/>
            <a:ext cx="4419600" cy="4202882"/>
          </a:xfrm>
          <a:prstGeom prst="rect">
            <a:avLst/>
          </a:prstGeom>
          <a:ln>
            <a:solidFill>
              <a:schemeClr val="accent3">
                <a:lumMod val="75000"/>
              </a:schemeClr>
            </a:solidFill>
          </a:ln>
        </p:spPr>
        <p:txBody>
          <a:bodyPr wrap="square">
            <a:spAutoFit/>
          </a:bodyPr>
          <a:lstStyle/>
          <a:p>
            <a:pPr>
              <a:lnSpc>
                <a:spcPct val="115000"/>
              </a:lnSpc>
              <a:spcAft>
                <a:spcPts val="800"/>
              </a:spcAft>
            </a:pPr>
            <a:r>
              <a:rPr lang="en-GB" b="1" dirty="0">
                <a:latin typeface="Arial Narrow" panose="020B0606020202030204" pitchFamily="34" charset="0"/>
              </a:rPr>
              <a:t>Graduation Requirements</a:t>
            </a:r>
            <a:endParaRPr lang="en-US" b="1" dirty="0">
              <a:latin typeface="Times New Roman" panose="02020603050405020304" pitchFamily="18" charset="0"/>
            </a:endParaRPr>
          </a:p>
          <a:p>
            <a:pPr>
              <a:lnSpc>
                <a:spcPct val="150000"/>
              </a:lnSpc>
              <a:spcAft>
                <a:spcPts val="800"/>
              </a:spcAft>
            </a:pPr>
            <a:r>
              <a:rPr lang="en-GB" dirty="0">
                <a:latin typeface="Arial Narrow" panose="020B0606020202030204" pitchFamily="34" charset="0"/>
                <a:ea typeface="Times New Roman" panose="02020603050405020304" pitchFamily="18" charset="0"/>
              </a:rPr>
              <a:t> For the award of the MSc RETs, the student must have:</a:t>
            </a:r>
            <a:endParaRPr lang="en-US" dirty="0">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obtained a minimum pass mark of 50 % in any examination;</a:t>
            </a:r>
            <a:endParaRPr lang="en-US" dirty="0">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achieved a minimum total credit of 36 credit hours;</a:t>
            </a:r>
            <a:endParaRPr lang="en-US" dirty="0">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obtained a minimum CWA of 55.00; </a:t>
            </a:r>
            <a:endParaRPr lang="en-US" dirty="0">
              <a:latin typeface="Times New Roman" panose="02020603050405020304" pitchFamily="18" charset="0"/>
              <a:ea typeface="Times New Roman" panose="02020603050405020304" pitchFamily="18" charset="0"/>
            </a:endParaRPr>
          </a:p>
          <a:p>
            <a:pPr>
              <a:lnSpc>
                <a:spcPct val="150000"/>
              </a:lnSpc>
            </a:pPr>
            <a:r>
              <a:rPr lang="en-GB" dirty="0">
                <a:latin typeface="Arial Narrow" panose="020B0606020202030204" pitchFamily="34" charset="0"/>
                <a:ea typeface="Times New Roman" panose="02020603050405020304" pitchFamily="18" charset="0"/>
                <a:cs typeface="Times New Roman" panose="02020603050405020304" pitchFamily="18" charset="0"/>
              </a:rPr>
              <a:t>IV.  Submitted and successfully defended a thesis</a:t>
            </a:r>
            <a:endParaRPr lang="en-US" dirty="0"/>
          </a:p>
        </p:txBody>
      </p:sp>
      <p:pic>
        <p:nvPicPr>
          <p:cNvPr id="5" name="Picture 16">
            <a:extLst>
              <a:ext uri="{FF2B5EF4-FFF2-40B4-BE49-F238E27FC236}">
                <a16:creationId xmlns:a16="http://schemas.microsoft.com/office/drawing/2014/main" id="{8985EC09-5DA8-447D-9742-4F6730FF66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5554"/>
            <a:ext cx="1603169" cy="1371600"/>
          </a:xfrm>
          <a:prstGeom prst="rect">
            <a:avLst/>
          </a:prstGeom>
          <a:noFill/>
          <a:ln w="9525">
            <a:noFill/>
            <a:miter lim="800000"/>
            <a:headEnd/>
            <a:tailEnd/>
          </a:ln>
        </p:spPr>
      </p:pic>
      <p:pic>
        <p:nvPicPr>
          <p:cNvPr id="6" name="Picture 2" descr="C:\Users\Home\Desktop\nmbu_logo-en.png">
            <a:extLst>
              <a:ext uri="{FF2B5EF4-FFF2-40B4-BE49-F238E27FC236}">
                <a16:creationId xmlns:a16="http://schemas.microsoft.com/office/drawing/2014/main" id="{0424B1FC-CB9B-4DF4-8893-106ED30515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7071" y="53783"/>
            <a:ext cx="1222257" cy="1295400"/>
          </a:xfrm>
          <a:prstGeom prst="rect">
            <a:avLst/>
          </a:prstGeom>
          <a:noFill/>
        </p:spPr>
      </p:pic>
      <p:pic>
        <p:nvPicPr>
          <p:cNvPr id="7" name="Picture 2" descr="Image Results for ntnu ålesund">
            <a:extLst>
              <a:ext uri="{FF2B5EF4-FFF2-40B4-BE49-F238E27FC236}">
                <a16:creationId xmlns:a16="http://schemas.microsoft.com/office/drawing/2014/main" id="{48C71792-B978-4187-9067-9B52D4B854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04516" y="6105754"/>
            <a:ext cx="2667000" cy="62973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CD5048E-17F0-4955-BA78-D32ADBBC60EC}"/>
              </a:ext>
            </a:extLst>
          </p:cNvPr>
          <p:cNvSpPr>
            <a:spLocks noGrp="1"/>
          </p:cNvSpPr>
          <p:nvPr>
            <p:ph type="title"/>
          </p:nvPr>
        </p:nvSpPr>
        <p:spPr>
          <a:xfrm>
            <a:off x="1623385" y="136506"/>
            <a:ext cx="5943600" cy="821094"/>
          </a:xfrm>
          <a:ln>
            <a:solidFill>
              <a:schemeClr val="accent3">
                <a:lumMod val="75000"/>
              </a:schemeClr>
            </a:solidFill>
          </a:ln>
        </p:spPr>
        <p:txBody>
          <a:bodyPr>
            <a:normAutofit fontScale="90000"/>
          </a:bodyPr>
          <a:lstStyle/>
          <a:p>
            <a:r>
              <a:rPr lang="en-GB" sz="3600" b="1" dirty="0">
                <a:latin typeface="Arial Narrow" panose="020B0606020202030204" pitchFamily="34" charset="0"/>
              </a:rPr>
              <a:t>Assessment and Graduation Requirement</a:t>
            </a:r>
            <a:endParaRPr lang="en-US" dirty="0"/>
          </a:p>
        </p:txBody>
      </p:sp>
      <p:sp>
        <p:nvSpPr>
          <p:cNvPr id="2" name="Slide Number Placeholder 1">
            <a:extLst>
              <a:ext uri="{FF2B5EF4-FFF2-40B4-BE49-F238E27FC236}">
                <a16:creationId xmlns:a16="http://schemas.microsoft.com/office/drawing/2014/main" id="{C1B6BB10-AC8E-46C1-AB45-59B60DF90972}"/>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7310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83B770-D15B-46A8-AFC9-28E22D25AABD}"/>
              </a:ext>
            </a:extLst>
          </p:cNvPr>
          <p:cNvGraphicFramePr>
            <a:graphicFrameLocks noGrp="1"/>
          </p:cNvGraphicFramePr>
          <p:nvPr>
            <p:extLst>
              <p:ext uri="{D42A27DB-BD31-4B8C-83A1-F6EECF244321}">
                <p14:modId xmlns:p14="http://schemas.microsoft.com/office/powerpoint/2010/main" val="1983389068"/>
              </p:ext>
            </p:extLst>
          </p:nvPr>
        </p:nvGraphicFramePr>
        <p:xfrm>
          <a:off x="228600" y="2004708"/>
          <a:ext cx="8686801" cy="1797156"/>
        </p:xfrm>
        <a:graphic>
          <a:graphicData uri="http://schemas.openxmlformats.org/drawingml/2006/table">
            <a:tbl>
              <a:tblPr firstRow="1" firstCol="1" bandRow="1">
                <a:tableStyleId>{F5AB1C69-6EDB-4FF4-983F-18BD219EF322}</a:tableStyleId>
              </a:tblPr>
              <a:tblGrid>
                <a:gridCol w="1853157">
                  <a:extLst>
                    <a:ext uri="{9D8B030D-6E8A-4147-A177-3AD203B41FA5}">
                      <a16:colId xmlns:a16="http://schemas.microsoft.com/office/drawing/2014/main" val="3923665913"/>
                    </a:ext>
                  </a:extLst>
                </a:gridCol>
                <a:gridCol w="4940733">
                  <a:extLst>
                    <a:ext uri="{9D8B030D-6E8A-4147-A177-3AD203B41FA5}">
                      <a16:colId xmlns:a16="http://schemas.microsoft.com/office/drawing/2014/main" val="4158746129"/>
                    </a:ext>
                  </a:extLst>
                </a:gridCol>
                <a:gridCol w="630971">
                  <a:extLst>
                    <a:ext uri="{9D8B030D-6E8A-4147-A177-3AD203B41FA5}">
                      <a16:colId xmlns:a16="http://schemas.microsoft.com/office/drawing/2014/main" val="1299165049"/>
                    </a:ext>
                  </a:extLst>
                </a:gridCol>
                <a:gridCol w="624854">
                  <a:extLst>
                    <a:ext uri="{9D8B030D-6E8A-4147-A177-3AD203B41FA5}">
                      <a16:colId xmlns:a16="http://schemas.microsoft.com/office/drawing/2014/main" val="1978535013"/>
                    </a:ext>
                  </a:extLst>
                </a:gridCol>
                <a:gridCol w="637086">
                  <a:extLst>
                    <a:ext uri="{9D8B030D-6E8A-4147-A177-3AD203B41FA5}">
                      <a16:colId xmlns:a16="http://schemas.microsoft.com/office/drawing/2014/main" val="904148266"/>
                    </a:ext>
                  </a:extLst>
                </a:gridCol>
              </a:tblGrid>
              <a:tr h="299526">
                <a:tc>
                  <a:txBody>
                    <a:bodyPr/>
                    <a:lstStyle/>
                    <a:p>
                      <a:pPr marL="0" marR="0">
                        <a:lnSpc>
                          <a:spcPct val="115000"/>
                        </a:lnSpc>
                        <a:spcBef>
                          <a:spcPts val="0"/>
                        </a:spcBef>
                        <a:spcAft>
                          <a:spcPts val="80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231817404"/>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551</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Introduction to RE Technologies</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55121397"/>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800" kern="1200" dirty="0">
                          <a:solidFill>
                            <a:schemeClr val="dk1"/>
                          </a:solidFill>
                          <a:effectLst/>
                          <a:latin typeface="Arial Narrow" panose="020B0606020202030204" pitchFamily="34" charset="0"/>
                          <a:ea typeface="+mn-ea"/>
                          <a:cs typeface="+mn-cs"/>
                        </a:rPr>
                        <a:t>Entrepreneurship and Small Business Management</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947291350"/>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555</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Energy Policy, Gender and Planning</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55193408"/>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Energy and Environment</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035835770"/>
                  </a:ext>
                </a:extLst>
              </a:tr>
              <a:tr h="299526">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9</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12</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20939361"/>
                  </a:ext>
                </a:extLst>
              </a:tr>
            </a:tbl>
          </a:graphicData>
        </a:graphic>
      </p:graphicFrame>
      <p:graphicFrame>
        <p:nvGraphicFramePr>
          <p:cNvPr id="3" name="Table 2">
            <a:extLst>
              <a:ext uri="{FF2B5EF4-FFF2-40B4-BE49-F238E27FC236}">
                <a16:creationId xmlns:a16="http://schemas.microsoft.com/office/drawing/2014/main" id="{3D58C5FE-8253-4898-AA97-A70D06523853}"/>
              </a:ext>
            </a:extLst>
          </p:cNvPr>
          <p:cNvGraphicFramePr>
            <a:graphicFrameLocks noGrp="1"/>
          </p:cNvGraphicFramePr>
          <p:nvPr>
            <p:extLst>
              <p:ext uri="{D42A27DB-BD31-4B8C-83A1-F6EECF244321}">
                <p14:modId xmlns:p14="http://schemas.microsoft.com/office/powerpoint/2010/main" val="741032120"/>
              </p:ext>
            </p:extLst>
          </p:nvPr>
        </p:nvGraphicFramePr>
        <p:xfrm>
          <a:off x="242596" y="4546188"/>
          <a:ext cx="8596604" cy="1788735"/>
        </p:xfrm>
        <a:graphic>
          <a:graphicData uri="http://schemas.openxmlformats.org/drawingml/2006/table">
            <a:tbl>
              <a:tblPr firstRow="1" firstCol="1" bandRow="1">
                <a:tableStyleId>{F5AB1C69-6EDB-4FF4-983F-18BD219EF322}</a:tableStyleId>
              </a:tblPr>
              <a:tblGrid>
                <a:gridCol w="1833915">
                  <a:extLst>
                    <a:ext uri="{9D8B030D-6E8A-4147-A177-3AD203B41FA5}">
                      <a16:colId xmlns:a16="http://schemas.microsoft.com/office/drawing/2014/main" val="1471218989"/>
                    </a:ext>
                  </a:extLst>
                </a:gridCol>
                <a:gridCol w="4889433">
                  <a:extLst>
                    <a:ext uri="{9D8B030D-6E8A-4147-A177-3AD203B41FA5}">
                      <a16:colId xmlns:a16="http://schemas.microsoft.com/office/drawing/2014/main" val="373095432"/>
                    </a:ext>
                  </a:extLst>
                </a:gridCol>
                <a:gridCol w="624419">
                  <a:extLst>
                    <a:ext uri="{9D8B030D-6E8A-4147-A177-3AD203B41FA5}">
                      <a16:colId xmlns:a16="http://schemas.microsoft.com/office/drawing/2014/main" val="1599140838"/>
                    </a:ext>
                  </a:extLst>
                </a:gridCol>
                <a:gridCol w="618366">
                  <a:extLst>
                    <a:ext uri="{9D8B030D-6E8A-4147-A177-3AD203B41FA5}">
                      <a16:colId xmlns:a16="http://schemas.microsoft.com/office/drawing/2014/main" val="1573414556"/>
                    </a:ext>
                  </a:extLst>
                </a:gridCol>
                <a:gridCol w="630471">
                  <a:extLst>
                    <a:ext uri="{9D8B030D-6E8A-4147-A177-3AD203B41FA5}">
                      <a16:colId xmlns:a16="http://schemas.microsoft.com/office/drawing/2014/main" val="4064272798"/>
                    </a:ext>
                  </a:extLst>
                </a:gridCol>
              </a:tblGrid>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22936140"/>
                  </a:ext>
                </a:extLst>
              </a:tr>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RET 571</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Liquid Biofuel Production Systems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05725874"/>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Biogas Technology</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572268197"/>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575</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Solar Thermal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75562293"/>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Small Hydropower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3444823"/>
                  </a:ext>
                </a:extLst>
              </a:tr>
              <a:tr h="46355">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67563035"/>
                  </a:ext>
                </a:extLst>
              </a:tr>
              <a:tr h="0">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13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18</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44901900"/>
                  </a:ext>
                </a:extLst>
              </a:tr>
            </a:tbl>
          </a:graphicData>
        </a:graphic>
      </p:graphicFrame>
      <p:sp>
        <p:nvSpPr>
          <p:cNvPr id="5" name="Rectangle 4">
            <a:extLst>
              <a:ext uri="{FF2B5EF4-FFF2-40B4-BE49-F238E27FC236}">
                <a16:creationId xmlns:a16="http://schemas.microsoft.com/office/drawing/2014/main" id="{3BD02B6A-6EF2-4345-A2B4-EC8E5731857F}"/>
              </a:ext>
            </a:extLst>
          </p:cNvPr>
          <p:cNvSpPr/>
          <p:nvPr/>
        </p:nvSpPr>
        <p:spPr>
          <a:xfrm>
            <a:off x="533400" y="1637154"/>
            <a:ext cx="4572001" cy="369332"/>
          </a:xfrm>
          <a:prstGeom prst="rect">
            <a:avLst/>
          </a:prstGeom>
        </p:spPr>
        <p:txBody>
          <a:bodyPr>
            <a:spAutoFit/>
          </a:bodyPr>
          <a:lstStyle/>
          <a:p>
            <a:pPr lvl="0" eaLnBrk="0" fontAlgn="base" hangingPunct="0">
              <a:spcBef>
                <a:spcPct val="0"/>
              </a:spcBef>
              <a:spcAft>
                <a:spcPct val="0"/>
              </a:spcAft>
              <a:tabLst>
                <a:tab pos="457200" algn="l"/>
                <a:tab pos="914400" algn="l"/>
                <a:tab pos="1371600" algn="l"/>
                <a:tab pos="1924050" algn="l"/>
              </a:tabLst>
            </a:pPr>
            <a:r>
              <a:rPr lang="en-GB" altLang="en-US" b="1" dirty="0">
                <a:latin typeface="Arial Narrow" panose="020B0606020202030204" pitchFamily="34" charset="0"/>
                <a:ea typeface="Times New Roman" panose="02020603050405020304" pitchFamily="18" charset="0"/>
              </a:rPr>
              <a:t>Year One Semester One Courses: Courses</a:t>
            </a:r>
            <a:endParaRPr lang="en-US" altLang="en-US" sz="800" dirty="0"/>
          </a:p>
        </p:txBody>
      </p:sp>
      <p:sp>
        <p:nvSpPr>
          <p:cNvPr id="6" name="Rectangle 5">
            <a:extLst>
              <a:ext uri="{FF2B5EF4-FFF2-40B4-BE49-F238E27FC236}">
                <a16:creationId xmlns:a16="http://schemas.microsoft.com/office/drawing/2014/main" id="{B5973258-615F-484E-9648-CD4EE7A4858B}"/>
              </a:ext>
            </a:extLst>
          </p:cNvPr>
          <p:cNvSpPr/>
          <p:nvPr/>
        </p:nvSpPr>
        <p:spPr>
          <a:xfrm>
            <a:off x="183502" y="3940936"/>
            <a:ext cx="7848600" cy="492443"/>
          </a:xfrm>
          <a:prstGeom prst="rect">
            <a:avLst/>
          </a:prstGeom>
        </p:spPr>
        <p:txBody>
          <a:bodyPr wrap="square">
            <a:spAutoFit/>
          </a:bodyPr>
          <a:lstStyle/>
          <a:p>
            <a:pPr eaLnBrk="0" fontAlgn="base" hangingPunct="0">
              <a:spcBef>
                <a:spcPct val="0"/>
              </a:spcBef>
              <a:spcAft>
                <a:spcPct val="0"/>
              </a:spcAft>
              <a:tabLst>
                <a:tab pos="457200" algn="l"/>
                <a:tab pos="914400" algn="l"/>
                <a:tab pos="1371600" algn="l"/>
                <a:tab pos="1924050" algn="l"/>
              </a:tabLst>
            </a:pPr>
            <a:r>
              <a:rPr lang="en-GB" altLang="en-US" b="1" dirty="0">
                <a:latin typeface="Arial Narrow" panose="020B0606020202030204" pitchFamily="34" charset="0"/>
                <a:ea typeface="Times New Roman" panose="02020603050405020304" pitchFamily="18" charset="0"/>
              </a:rPr>
              <a:t>Elective Courses – Students are to select two courses from the following</a:t>
            </a:r>
            <a:endParaRPr lang="en-US" sz="800" dirty="0"/>
          </a:p>
          <a:p>
            <a:pPr lvl="0" eaLnBrk="0" fontAlgn="base" hangingPunct="0">
              <a:spcBef>
                <a:spcPct val="0"/>
              </a:spcBef>
              <a:spcAft>
                <a:spcPct val="0"/>
              </a:spcAft>
              <a:tabLst>
                <a:tab pos="457200" algn="l"/>
                <a:tab pos="914400" algn="l"/>
                <a:tab pos="1371600" algn="l"/>
                <a:tab pos="1924050" algn="l"/>
              </a:tabLst>
            </a:pPr>
            <a:endParaRPr lang="en-US" altLang="en-US" sz="800" dirty="0"/>
          </a:p>
        </p:txBody>
      </p:sp>
      <p:pic>
        <p:nvPicPr>
          <p:cNvPr id="8" name="Picture 16">
            <a:extLst>
              <a:ext uri="{FF2B5EF4-FFF2-40B4-BE49-F238E27FC236}">
                <a16:creationId xmlns:a16="http://schemas.microsoft.com/office/drawing/2014/main" id="{FA98EA68-C2F6-4785-87CE-A119F02441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831" y="228600"/>
            <a:ext cx="1603169" cy="1371600"/>
          </a:xfrm>
          <a:prstGeom prst="rect">
            <a:avLst/>
          </a:prstGeom>
          <a:noFill/>
          <a:ln w="9525">
            <a:noFill/>
            <a:miter lim="800000"/>
            <a:headEnd/>
            <a:tailEnd/>
          </a:ln>
        </p:spPr>
      </p:pic>
      <p:pic>
        <p:nvPicPr>
          <p:cNvPr id="9" name="Picture 2" descr="C:\Users\Home\Desktop\nmbu_logo-en.png">
            <a:extLst>
              <a:ext uri="{FF2B5EF4-FFF2-40B4-BE49-F238E27FC236}">
                <a16:creationId xmlns:a16="http://schemas.microsoft.com/office/drawing/2014/main" id="{7A0F2824-E5CA-493E-8266-F95ECAA97E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228600"/>
            <a:ext cx="1222257" cy="1295400"/>
          </a:xfrm>
          <a:prstGeom prst="rect">
            <a:avLst/>
          </a:prstGeom>
          <a:noFill/>
        </p:spPr>
      </p:pic>
      <p:pic>
        <p:nvPicPr>
          <p:cNvPr id="10" name="Picture 2" descr="Image Results for ntnu ålesund">
            <a:extLst>
              <a:ext uri="{FF2B5EF4-FFF2-40B4-BE49-F238E27FC236}">
                <a16:creationId xmlns:a16="http://schemas.microsoft.com/office/drawing/2014/main" id="{39E1EFAF-4081-4DA5-AB0D-599BCA3B12C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BA62C27-2410-4ECF-9BF9-B9864867DC5E}"/>
              </a:ext>
            </a:extLst>
          </p:cNvPr>
          <p:cNvSpPr txBox="1">
            <a:spLocks/>
          </p:cNvSpPr>
          <p:nvPr/>
        </p:nvSpPr>
        <p:spPr>
          <a:xfrm>
            <a:off x="2286000" y="274638"/>
            <a:ext cx="4801870" cy="639762"/>
          </a:xfrm>
          <a:prstGeom prst="rect">
            <a:avLst/>
          </a:prstGeom>
          <a:ln>
            <a:solidFill>
              <a:schemeClr val="accent3">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Arial Narrow" panose="020B0606020202030204" pitchFamily="34" charset="0"/>
                <a:cs typeface="Times New Roman" panose="02020603050405020304" pitchFamily="18" charset="0"/>
              </a:rPr>
              <a:t>Overall Course Structure</a:t>
            </a:r>
            <a:endParaRPr lang="en-US" sz="3200" dirty="0"/>
          </a:p>
        </p:txBody>
      </p:sp>
      <p:sp>
        <p:nvSpPr>
          <p:cNvPr id="4" name="Slide Number Placeholder 3">
            <a:extLst>
              <a:ext uri="{FF2B5EF4-FFF2-40B4-BE49-F238E27FC236}">
                <a16:creationId xmlns:a16="http://schemas.microsoft.com/office/drawing/2014/main" id="{A8628431-05C9-46D2-B2B6-CF3E0B37BBEF}"/>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88742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C97B663-0B77-40BC-BE6B-DFF4D9FB2BC8}"/>
              </a:ext>
            </a:extLst>
          </p:cNvPr>
          <p:cNvGraphicFramePr>
            <a:graphicFrameLocks noGrp="1"/>
          </p:cNvGraphicFramePr>
          <p:nvPr>
            <p:extLst>
              <p:ext uri="{D42A27DB-BD31-4B8C-83A1-F6EECF244321}">
                <p14:modId xmlns:p14="http://schemas.microsoft.com/office/powerpoint/2010/main" val="2512644628"/>
              </p:ext>
            </p:extLst>
          </p:nvPr>
        </p:nvGraphicFramePr>
        <p:xfrm>
          <a:off x="304800" y="2036481"/>
          <a:ext cx="8229600" cy="1533147"/>
        </p:xfrm>
        <a:graphic>
          <a:graphicData uri="http://schemas.openxmlformats.org/drawingml/2006/table">
            <a:tbl>
              <a:tblPr firstRow="1" firstCol="1" bandRow="1">
                <a:tableStyleId>{F5AB1C69-6EDB-4FF4-983F-18BD219EF322}</a:tableStyleId>
              </a:tblPr>
              <a:tblGrid>
                <a:gridCol w="1755622">
                  <a:extLst>
                    <a:ext uri="{9D8B030D-6E8A-4147-A177-3AD203B41FA5}">
                      <a16:colId xmlns:a16="http://schemas.microsoft.com/office/drawing/2014/main" val="2667369561"/>
                    </a:ext>
                  </a:extLst>
                </a:gridCol>
                <a:gridCol w="4680694">
                  <a:extLst>
                    <a:ext uri="{9D8B030D-6E8A-4147-A177-3AD203B41FA5}">
                      <a16:colId xmlns:a16="http://schemas.microsoft.com/office/drawing/2014/main" val="790964087"/>
                    </a:ext>
                  </a:extLst>
                </a:gridCol>
                <a:gridCol w="597761">
                  <a:extLst>
                    <a:ext uri="{9D8B030D-6E8A-4147-A177-3AD203B41FA5}">
                      <a16:colId xmlns:a16="http://schemas.microsoft.com/office/drawing/2014/main" val="2928926654"/>
                    </a:ext>
                  </a:extLst>
                </a:gridCol>
                <a:gridCol w="591967">
                  <a:extLst>
                    <a:ext uri="{9D8B030D-6E8A-4147-A177-3AD203B41FA5}">
                      <a16:colId xmlns:a16="http://schemas.microsoft.com/office/drawing/2014/main" val="4095985498"/>
                    </a:ext>
                  </a:extLst>
                </a:gridCol>
                <a:gridCol w="603556">
                  <a:extLst>
                    <a:ext uri="{9D8B030D-6E8A-4147-A177-3AD203B41FA5}">
                      <a16:colId xmlns:a16="http://schemas.microsoft.com/office/drawing/2014/main" val="3558790486"/>
                    </a:ext>
                  </a:extLst>
                </a:gridCol>
              </a:tblGrid>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144452503"/>
                  </a:ext>
                </a:extLst>
              </a:tr>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RET 550</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Research Methods</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00651212"/>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554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Project Analysis and Management</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09303880"/>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556</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Renewable Energy Laboratory                                           </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58189536"/>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598</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Research Project</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30413122"/>
                  </a:ext>
                </a:extLst>
              </a:tr>
              <a:tr h="0">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5</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12</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89028838"/>
                  </a:ext>
                </a:extLst>
              </a:tr>
            </a:tbl>
          </a:graphicData>
        </a:graphic>
      </p:graphicFrame>
      <p:graphicFrame>
        <p:nvGraphicFramePr>
          <p:cNvPr id="4" name="Table 3">
            <a:extLst>
              <a:ext uri="{FF2B5EF4-FFF2-40B4-BE49-F238E27FC236}">
                <a16:creationId xmlns:a16="http://schemas.microsoft.com/office/drawing/2014/main" id="{521CD95B-1772-4B60-A8A5-CA742A1B7364}"/>
              </a:ext>
            </a:extLst>
          </p:cNvPr>
          <p:cNvGraphicFramePr>
            <a:graphicFrameLocks noGrp="1"/>
          </p:cNvGraphicFramePr>
          <p:nvPr>
            <p:extLst>
              <p:ext uri="{D42A27DB-BD31-4B8C-83A1-F6EECF244321}">
                <p14:modId xmlns:p14="http://schemas.microsoft.com/office/powerpoint/2010/main" val="329513760"/>
              </p:ext>
            </p:extLst>
          </p:nvPr>
        </p:nvGraphicFramePr>
        <p:xfrm>
          <a:off x="301831" y="4113820"/>
          <a:ext cx="8610600" cy="1918544"/>
        </p:xfrm>
        <a:graphic>
          <a:graphicData uri="http://schemas.openxmlformats.org/drawingml/2006/table">
            <a:tbl>
              <a:tblPr firstRow="1" firstCol="1" bandRow="1">
                <a:tableStyleId>{F5AB1C69-6EDB-4FF4-983F-18BD219EF322}</a:tableStyleId>
              </a:tblPr>
              <a:tblGrid>
                <a:gridCol w="1836901">
                  <a:extLst>
                    <a:ext uri="{9D8B030D-6E8A-4147-A177-3AD203B41FA5}">
                      <a16:colId xmlns:a16="http://schemas.microsoft.com/office/drawing/2014/main" val="1147906923"/>
                    </a:ext>
                  </a:extLst>
                </a:gridCol>
                <a:gridCol w="4897392">
                  <a:extLst>
                    <a:ext uri="{9D8B030D-6E8A-4147-A177-3AD203B41FA5}">
                      <a16:colId xmlns:a16="http://schemas.microsoft.com/office/drawing/2014/main" val="3192520372"/>
                    </a:ext>
                  </a:extLst>
                </a:gridCol>
                <a:gridCol w="625435">
                  <a:extLst>
                    <a:ext uri="{9D8B030D-6E8A-4147-A177-3AD203B41FA5}">
                      <a16:colId xmlns:a16="http://schemas.microsoft.com/office/drawing/2014/main" val="90635015"/>
                    </a:ext>
                  </a:extLst>
                </a:gridCol>
                <a:gridCol w="619374">
                  <a:extLst>
                    <a:ext uri="{9D8B030D-6E8A-4147-A177-3AD203B41FA5}">
                      <a16:colId xmlns:a16="http://schemas.microsoft.com/office/drawing/2014/main" val="345365854"/>
                    </a:ext>
                  </a:extLst>
                </a:gridCol>
                <a:gridCol w="631498">
                  <a:extLst>
                    <a:ext uri="{9D8B030D-6E8A-4147-A177-3AD203B41FA5}">
                      <a16:colId xmlns:a16="http://schemas.microsoft.com/office/drawing/2014/main" val="298304247"/>
                    </a:ext>
                  </a:extLst>
                </a:gridCol>
              </a:tblGrid>
              <a:tr h="273728">
                <a:tc>
                  <a:txBody>
                    <a:bodyPr/>
                    <a:lstStyle/>
                    <a:p>
                      <a:pPr marL="0" marR="0">
                        <a:lnSpc>
                          <a:spcPct val="115000"/>
                        </a:lnSpc>
                        <a:spcBef>
                          <a:spcPts val="0"/>
                        </a:spcBef>
                        <a:spcAft>
                          <a:spcPts val="800"/>
                        </a:spcAft>
                      </a:pPr>
                      <a:r>
                        <a:rPr lang="en-GB"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45754935"/>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Solar PV Technology</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31175938"/>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Wind Power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43115660"/>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576</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Bio-energy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85405479"/>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578</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Hybrid Energy Systems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4145194"/>
                  </a:ext>
                </a:extLst>
              </a:tr>
              <a:tr h="274136">
                <a:tc gridSpan="2">
                  <a:txBody>
                    <a:bodyPr/>
                    <a:lstStyle/>
                    <a:p>
                      <a:pPr marL="0" marR="0" algn="ctr">
                        <a:lnSpc>
                          <a:spcPct val="115000"/>
                        </a:lnSpc>
                        <a:spcBef>
                          <a:spcPts val="0"/>
                        </a:spcBef>
                        <a:spcAft>
                          <a:spcPts val="800"/>
                        </a:spcAft>
                      </a:pPr>
                      <a:r>
                        <a:rPr lang="en-GB" sz="1600" dirty="0">
                          <a:effectLst/>
                          <a:latin typeface="Arial Narrow" panose="020B0606020202030204" pitchFamily="34" charset="0"/>
                        </a:rPr>
                        <a:t>Sub-Total</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75448645"/>
                  </a:ext>
                </a:extLst>
              </a:tr>
              <a:tr h="274136">
                <a:tc gridSpan="2">
                  <a:txBody>
                    <a:bodyPr/>
                    <a:lstStyle/>
                    <a:p>
                      <a:pPr marL="0" marR="0" algn="ctr">
                        <a:lnSpc>
                          <a:spcPct val="115000"/>
                        </a:lnSpc>
                        <a:spcBef>
                          <a:spcPts val="0"/>
                        </a:spcBef>
                        <a:spcAft>
                          <a:spcPts val="800"/>
                        </a:spcAft>
                      </a:pPr>
                      <a:r>
                        <a:rPr lang="en-GB" sz="1600" dirty="0">
                          <a:effectLst/>
                          <a:latin typeface="Arial Narrow" panose="020B0606020202030204" pitchFamily="34" charset="0"/>
                        </a:rPr>
                        <a:t>Total</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9</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18</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18</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58291349"/>
                  </a:ext>
                </a:extLst>
              </a:tr>
            </a:tbl>
          </a:graphicData>
        </a:graphic>
      </p:graphicFrame>
      <p:sp>
        <p:nvSpPr>
          <p:cNvPr id="5" name="Rectangle 1">
            <a:extLst>
              <a:ext uri="{FF2B5EF4-FFF2-40B4-BE49-F238E27FC236}">
                <a16:creationId xmlns:a16="http://schemas.microsoft.com/office/drawing/2014/main" id="{69517CB4-9C2B-4FCE-9C00-2790F8B0CB2C}"/>
              </a:ext>
            </a:extLst>
          </p:cNvPr>
          <p:cNvSpPr>
            <a:spLocks noChangeArrowheads="1"/>
          </p:cNvSpPr>
          <p:nvPr/>
        </p:nvSpPr>
        <p:spPr bwMode="auto">
          <a:xfrm>
            <a:off x="264509" y="1628830"/>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One Semester Two</a:t>
            </a:r>
            <a:r>
              <a:rPr lang="en-US" altLang="en-US" sz="1600" dirty="0">
                <a:latin typeface="Arial Narrow" panose="020B0606020202030204" pitchFamily="34" charset="0"/>
              </a:rPr>
              <a:t>: </a:t>
            </a: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Core Courses</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F1DF368-3881-4797-9322-5EF1E7DC25E7}"/>
              </a:ext>
            </a:extLst>
          </p:cNvPr>
          <p:cNvSpPr/>
          <p:nvPr/>
        </p:nvSpPr>
        <p:spPr>
          <a:xfrm>
            <a:off x="190500" y="3672447"/>
            <a:ext cx="7010400" cy="338554"/>
          </a:xfrm>
          <a:prstGeom prst="rect">
            <a:avLst/>
          </a:prstGeom>
        </p:spPr>
        <p:txBody>
          <a:bodyPr wrap="square">
            <a:spAutoFit/>
          </a:bodyPr>
          <a:lstStyle/>
          <a:p>
            <a:r>
              <a:rPr lang="en-GB" altLang="en-US" sz="1600" b="1" dirty="0">
                <a:latin typeface="Arial Narrow" panose="020B0606020202030204" pitchFamily="34" charset="0"/>
                <a:ea typeface="Times New Roman" panose="02020603050405020304" pitchFamily="18" charset="0"/>
              </a:rPr>
              <a:t>Elective Courses</a:t>
            </a:r>
            <a:r>
              <a:rPr lang="en-US" altLang="en-US" sz="1600" dirty="0">
                <a:latin typeface="Arial Narrow" panose="020B0606020202030204" pitchFamily="34" charset="0"/>
              </a:rPr>
              <a:t>: </a:t>
            </a:r>
            <a:r>
              <a:rPr lang="en-GB" altLang="en-US" sz="1600" b="1" dirty="0">
                <a:latin typeface="Arial Narrow" panose="020B0606020202030204" pitchFamily="34" charset="0"/>
                <a:ea typeface="Times New Roman" panose="02020603050405020304" pitchFamily="18" charset="0"/>
              </a:rPr>
              <a:t>Students are required to select two courses from the following</a:t>
            </a:r>
            <a:endParaRPr lang="en-US" sz="1600" dirty="0">
              <a:latin typeface="Arial Narrow" panose="020B0606020202030204" pitchFamily="34" charset="0"/>
            </a:endParaRPr>
          </a:p>
        </p:txBody>
      </p:sp>
      <p:sp>
        <p:nvSpPr>
          <p:cNvPr id="7" name="Title 1">
            <a:extLst>
              <a:ext uri="{FF2B5EF4-FFF2-40B4-BE49-F238E27FC236}">
                <a16:creationId xmlns:a16="http://schemas.microsoft.com/office/drawing/2014/main" id="{C41A8B75-FB4B-4C22-B918-0AB58F649EFF}"/>
              </a:ext>
            </a:extLst>
          </p:cNvPr>
          <p:cNvSpPr txBox="1">
            <a:spLocks noGrp="1"/>
          </p:cNvSpPr>
          <p:nvPr>
            <p:ph type="title"/>
          </p:nvPr>
        </p:nvSpPr>
        <p:spPr>
          <a:xfrm>
            <a:off x="2019300" y="203530"/>
            <a:ext cx="5181600" cy="639762"/>
          </a:xfrm>
          <a:prstGeom prst="rect">
            <a:avLst/>
          </a:prstGeom>
          <a:ln>
            <a:solidFill>
              <a:schemeClr val="accent3">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Arial Narrow" panose="020B0606020202030204" pitchFamily="34" charset="0"/>
                <a:cs typeface="Times New Roman" panose="02020603050405020304" pitchFamily="18" charset="0"/>
              </a:rPr>
              <a:t>Overall Course Structure Contd.</a:t>
            </a:r>
            <a:endParaRPr lang="en-US" sz="3200" dirty="0"/>
          </a:p>
        </p:txBody>
      </p:sp>
      <p:pic>
        <p:nvPicPr>
          <p:cNvPr id="8" name="Picture 16">
            <a:extLst>
              <a:ext uri="{FF2B5EF4-FFF2-40B4-BE49-F238E27FC236}">
                <a16:creationId xmlns:a16="http://schemas.microsoft.com/office/drawing/2014/main" id="{B7C97891-14FD-4A8D-A56E-442E35FC11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9" name="Picture 2" descr="C:\Users\Home\Desktop\nmbu_logo-en.png">
            <a:extLst>
              <a:ext uri="{FF2B5EF4-FFF2-40B4-BE49-F238E27FC236}">
                <a16:creationId xmlns:a16="http://schemas.microsoft.com/office/drawing/2014/main" id="{281EBDBA-0021-41AC-9845-AA77A12911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0" name="Picture 2" descr="Image Results for ntnu ålesund">
            <a:extLst>
              <a:ext uri="{FF2B5EF4-FFF2-40B4-BE49-F238E27FC236}">
                <a16:creationId xmlns:a16="http://schemas.microsoft.com/office/drawing/2014/main" id="{88D06028-4854-44BE-BBEB-2E538D057E0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BD63D7-7A19-4C10-8354-B6EA9DAA97D7}"/>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536109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B39B-B8D1-46FE-870F-ABAB7E68A930}"/>
              </a:ext>
            </a:extLst>
          </p:cNvPr>
          <p:cNvSpPr>
            <a:spLocks noGrp="1"/>
          </p:cNvSpPr>
          <p:nvPr>
            <p:ph type="title"/>
          </p:nvPr>
        </p:nvSpPr>
        <p:spPr>
          <a:xfrm>
            <a:off x="1679369" y="274638"/>
            <a:ext cx="5635831" cy="736205"/>
          </a:xfrm>
          <a:ln>
            <a:solidFill>
              <a:schemeClr val="accent3">
                <a:lumMod val="75000"/>
              </a:schemeClr>
            </a:solidFill>
          </a:ln>
        </p:spPr>
        <p:txBody>
          <a:bodyPr>
            <a:normAutofit fontScale="90000"/>
          </a:bodyPr>
          <a:lstStyle/>
          <a:p>
            <a:r>
              <a:rPr lang="en-GB" b="1" dirty="0">
                <a:latin typeface="Arial Narrow" panose="020B0606020202030204" pitchFamily="34" charset="0"/>
              </a:rPr>
              <a:t>Employment Opportunities</a:t>
            </a:r>
            <a:endParaRPr lang="en-US" dirty="0"/>
          </a:p>
        </p:txBody>
      </p:sp>
      <p:sp>
        <p:nvSpPr>
          <p:cNvPr id="3" name="Rectangle 2">
            <a:extLst>
              <a:ext uri="{FF2B5EF4-FFF2-40B4-BE49-F238E27FC236}">
                <a16:creationId xmlns:a16="http://schemas.microsoft.com/office/drawing/2014/main" id="{29949973-A459-47B0-808A-95EB5BA79305}"/>
              </a:ext>
            </a:extLst>
          </p:cNvPr>
          <p:cNvSpPr/>
          <p:nvPr/>
        </p:nvSpPr>
        <p:spPr>
          <a:xfrm>
            <a:off x="152400" y="1646238"/>
            <a:ext cx="8839200" cy="4263731"/>
          </a:xfrm>
          <a:prstGeom prst="rect">
            <a:avLst/>
          </a:prstGeom>
          <a:ln>
            <a:solidFill>
              <a:schemeClr val="accent3">
                <a:lumMod val="75000"/>
              </a:schemeClr>
            </a:solidFill>
          </a:ln>
        </p:spPr>
        <p:txBody>
          <a:bodyPr wrap="square">
            <a:spAutoFit/>
          </a:bodyPr>
          <a:lstStyle/>
          <a:p>
            <a:pPr marL="228600" marR="0">
              <a:lnSpc>
                <a:spcPct val="115000"/>
              </a:lnSpc>
              <a:spcBef>
                <a:spcPts val="1200"/>
              </a:spcBef>
              <a:spcAft>
                <a:spcPts val="1200"/>
              </a:spcAft>
              <a:tabLst>
                <a:tab pos="441325" algn="l"/>
              </a:tabLst>
            </a:pP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 significant percentage of our graduates are already employed, however, for the few who may be looking for jobs,</a:t>
            </a:r>
            <a:r>
              <a:rPr lang="en-GB"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employment opportunities exist in the following areas:</a:t>
            </a:r>
            <a:endParaRPr lang="en-US" sz="2400" dirty="0">
              <a:latin typeface="Arial Narrow" panose="020B0606020202030204" pitchFamily="34" charset="0"/>
              <a:ea typeface="Times New Roman" panose="02020603050405020304" pitchFamily="18" charset="0"/>
            </a:endParaRPr>
          </a:p>
          <a:p>
            <a:pPr marL="228600" marR="0">
              <a:lnSpc>
                <a:spcPct val="115000"/>
              </a:lnSpc>
              <a:spcBef>
                <a:spcPts val="1200"/>
              </a:spcBef>
              <a:spcAft>
                <a:spcPts val="1200"/>
              </a:spcAft>
              <a:tabLst>
                <a:tab pos="441325" algn="l"/>
              </a:tabLst>
            </a:pP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endParaRPr lang="en-US" sz="2400" dirty="0">
              <a:latin typeface="Arial Narrow" panose="020B0606020202030204" pitchFamily="34" charset="0"/>
              <a:ea typeface="Times New Roman" panose="02020603050405020304" pitchFamily="18" charset="0"/>
            </a:endParaRP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Generation Companies like the Volta River Authority, and </a:t>
            </a:r>
            <a:r>
              <a:rPr lang="en-GB" sz="20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Aboadze</a:t>
            </a: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Thermal Power Company;</a:t>
            </a:r>
            <a:endParaRPr lang="en-US" sz="2000" dirty="0">
              <a:latin typeface="Arial Narrow" panose="020B0606020202030204" pitchFamily="34" charset="0"/>
              <a:ea typeface="Times New Roman" panose="02020603050405020304" pitchFamily="18" charset="0"/>
            </a:endParaRP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Government Ministries like the Ministry of Energy and the Ministry of Power;</a:t>
            </a:r>
            <a:endParaRPr lang="en-US" sz="2000" dirty="0">
              <a:latin typeface="Arial Narrow" panose="020B0606020202030204" pitchFamily="34" charset="0"/>
              <a:ea typeface="Times New Roman" panose="02020603050405020304" pitchFamily="18" charset="0"/>
            </a:endParaRP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Regulatory institutions in the Ghana and the West African sub-region like the West Africa Power Pool, the Energy Commission of Ghana, the Public Utilities and Regulatory Commission;</a:t>
            </a: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Set up their own renewable energy firms. </a:t>
            </a:r>
            <a:endParaRPr lang="en-US" sz="2000" dirty="0">
              <a:effectLst/>
              <a:latin typeface="Arial Narrow" panose="020B0606020202030204" pitchFamily="34" charset="0"/>
              <a:ea typeface="Times New Roman" panose="02020603050405020304" pitchFamily="18" charset="0"/>
            </a:endParaRPr>
          </a:p>
        </p:txBody>
      </p:sp>
      <p:pic>
        <p:nvPicPr>
          <p:cNvPr id="4" name="Picture 16">
            <a:extLst>
              <a:ext uri="{FF2B5EF4-FFF2-40B4-BE49-F238E27FC236}">
                <a16:creationId xmlns:a16="http://schemas.microsoft.com/office/drawing/2014/main" id="{E9FA7636-5924-4AB2-98BE-EAC3458381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2475"/>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FA38862C-20CD-4070-9552-6E0A165861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53" y="72475"/>
            <a:ext cx="1222257" cy="1295400"/>
          </a:xfrm>
          <a:prstGeom prst="rect">
            <a:avLst/>
          </a:prstGeom>
          <a:noFill/>
        </p:spPr>
      </p:pic>
      <p:pic>
        <p:nvPicPr>
          <p:cNvPr id="6" name="Picture 2" descr="Image Results for ntnu ålesund">
            <a:extLst>
              <a:ext uri="{FF2B5EF4-FFF2-40B4-BE49-F238E27FC236}">
                <a16:creationId xmlns:a16="http://schemas.microsoft.com/office/drawing/2014/main" id="{BF770323-BD4E-44EE-B276-54107D2ADD9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431170A4-17E2-444C-AE42-7041946E6FAD}"/>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26016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FFF6-DE13-4D98-A3D4-33C0BEEC2C3B}"/>
              </a:ext>
            </a:extLst>
          </p:cNvPr>
          <p:cNvSpPr>
            <a:spLocks noGrp="1"/>
          </p:cNvSpPr>
          <p:nvPr>
            <p:ph type="title"/>
          </p:nvPr>
        </p:nvSpPr>
        <p:spPr>
          <a:xfrm>
            <a:off x="1676400" y="274638"/>
            <a:ext cx="6096000" cy="1143000"/>
          </a:xfrm>
          <a:ln>
            <a:solidFill>
              <a:schemeClr val="accent3">
                <a:lumMod val="75000"/>
              </a:schemeClr>
            </a:solidFill>
          </a:ln>
        </p:spPr>
        <p:txBody>
          <a:bodyPr>
            <a:normAutofit/>
          </a:bodyPr>
          <a:lstStyle/>
          <a:p>
            <a:r>
              <a:rPr lang="en-GB" sz="3200" dirty="0">
                <a:latin typeface="Arial Narrow" panose="020B0606020202030204" pitchFamily="34" charset="0"/>
                <a:ea typeface="Times New Roman" panose="02020603050405020304" pitchFamily="18" charset="0"/>
                <a:cs typeface="Times New Roman" panose="02020603050405020304" pitchFamily="18" charset="0"/>
              </a:rPr>
              <a:t>MPhil Renewable Energy Technologies (MPhil. RETs)- Entry Requirements</a:t>
            </a:r>
            <a:endParaRPr lang="en-US" sz="3200" dirty="0"/>
          </a:p>
        </p:txBody>
      </p:sp>
      <p:pic>
        <p:nvPicPr>
          <p:cNvPr id="4" name="Picture 16">
            <a:extLst>
              <a:ext uri="{FF2B5EF4-FFF2-40B4-BE49-F238E27FC236}">
                <a16:creationId xmlns:a16="http://schemas.microsoft.com/office/drawing/2014/main" id="{59134E37-A062-4A4B-BFC1-5A98E0BC8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31" y="46038"/>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ABC8C64C-9272-4724-811F-9B37F1A693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7963" y="25717"/>
            <a:ext cx="1222257" cy="1295400"/>
          </a:xfrm>
          <a:prstGeom prst="rect">
            <a:avLst/>
          </a:prstGeom>
          <a:noFill/>
        </p:spPr>
      </p:pic>
      <p:pic>
        <p:nvPicPr>
          <p:cNvPr id="6" name="Picture 2" descr="Image Results for ntnu ålesund">
            <a:extLst>
              <a:ext uri="{FF2B5EF4-FFF2-40B4-BE49-F238E27FC236}">
                <a16:creationId xmlns:a16="http://schemas.microsoft.com/office/drawing/2014/main" id="{8CEB9807-2272-4A44-82CB-0092D8F9B83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2A59CD6-B3C9-45B6-91B3-006B358A011D}"/>
              </a:ext>
            </a:extLst>
          </p:cNvPr>
          <p:cNvSpPr/>
          <p:nvPr/>
        </p:nvSpPr>
        <p:spPr>
          <a:xfrm>
            <a:off x="0" y="1600200"/>
            <a:ext cx="9067800" cy="4029436"/>
          </a:xfrm>
          <a:prstGeom prst="rect">
            <a:avLst/>
          </a:prstGeom>
          <a:ln>
            <a:solidFill>
              <a:schemeClr val="accent3">
                <a:lumMod val="75000"/>
              </a:schemeClr>
            </a:solidFill>
          </a:ln>
        </p:spPr>
        <p:txBody>
          <a:bodyPr wrap="square">
            <a:spAutoFit/>
          </a:bodyPr>
          <a:lstStyle/>
          <a:p>
            <a:pPr marL="342900" marR="0" indent="0" algn="just">
              <a:spcBef>
                <a:spcPts val="1200"/>
              </a:spcBef>
              <a:spcAft>
                <a:spcPts val="1200"/>
              </a:spcAft>
            </a:pPr>
            <a:endParaRPr lang="en-GB" b="1" dirty="0">
              <a:latin typeface="Arial Narrow" panose="020B0606020202030204" pitchFamily="34" charset="0"/>
            </a:endParaRPr>
          </a:p>
          <a:p>
            <a:pPr algn="just"/>
            <a:r>
              <a:rPr lang="en-GB" b="1" dirty="0">
                <a:solidFill>
                  <a:schemeClr val="accent3">
                    <a:lumMod val="50000"/>
                  </a:schemeClr>
                </a:solidFill>
                <a:latin typeface="Arial Narrow" panose="020B0606020202030204" pitchFamily="34" charset="0"/>
                <a:ea typeface="Times New Roman" panose="02020603050405020304" pitchFamily="18" charset="0"/>
              </a:rPr>
              <a:t>General Qualifications</a:t>
            </a:r>
          </a:p>
          <a:p>
            <a:pPr algn="just"/>
            <a:endParaRPr lang="en-GB" dirty="0">
              <a:latin typeface="Arial Narrow" panose="020B0606020202030204" pitchFamily="34" charset="0"/>
              <a:ea typeface="Times New Roman" panose="02020603050405020304" pitchFamily="18" charset="0"/>
            </a:endParaRPr>
          </a:p>
          <a:p>
            <a:pPr algn="just"/>
            <a:r>
              <a:rPr lang="en-GB" dirty="0">
                <a:latin typeface="Arial Narrow" panose="020B0606020202030204" pitchFamily="34" charset="0"/>
                <a:ea typeface="Times New Roman" panose="02020603050405020304" pitchFamily="18" charset="0"/>
              </a:rPr>
              <a:t>Applicants with a minimum of second class lower degree or its equivalent from a recognised university in the following areas:</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BSc Engineering;</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pPr>
            <a:r>
              <a:rPr lang="en-GB" dirty="0">
                <a:latin typeface="Arial Narrow" panose="020B0606020202030204" pitchFamily="34" charset="0"/>
                <a:ea typeface="Times New Roman" panose="02020603050405020304" pitchFamily="18" charset="0"/>
              </a:rPr>
              <a:t>BSc Physics, BSc Chemistry, BSc Environmental Science.</a:t>
            </a:r>
          </a:p>
          <a:p>
            <a:pPr>
              <a:lnSpc>
                <a:spcPct val="115000"/>
              </a:lnSpc>
              <a:spcAft>
                <a:spcPts val="800"/>
              </a:spcAft>
              <a:tabLst>
                <a:tab pos="441325" algn="l"/>
              </a:tabLst>
            </a:pPr>
            <a:endParaRPr lang="en-GB" b="1" spc="-5" dirty="0">
              <a:latin typeface="Arial Narrow" panose="020B0606020202030204" pitchFamily="34" charset="0"/>
              <a:ea typeface="Times New Roman" panose="02020603050405020304" pitchFamily="18" charset="0"/>
            </a:endParaRPr>
          </a:p>
          <a:p>
            <a:pPr>
              <a:lnSpc>
                <a:spcPct val="115000"/>
              </a:lnSpc>
              <a:spcAft>
                <a:spcPts val="800"/>
              </a:spcAft>
              <a:tabLst>
                <a:tab pos="441325" algn="l"/>
              </a:tabLst>
            </a:pPr>
            <a:r>
              <a:rPr lang="en-GB" b="1" spc="-5" dirty="0">
                <a:solidFill>
                  <a:schemeClr val="accent3">
                    <a:lumMod val="50000"/>
                  </a:schemeClr>
                </a:solidFill>
                <a:latin typeface="Arial Narrow" panose="020B0606020202030204" pitchFamily="34" charset="0"/>
                <a:ea typeface="Times New Roman" panose="02020603050405020304" pitchFamily="18" charset="0"/>
              </a:rPr>
              <a:t>Programme Requirements</a:t>
            </a:r>
            <a:endParaRPr lang="en-US" dirty="0">
              <a:solidFill>
                <a:schemeClr val="accent3">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tabLst>
                <a:tab pos="441325" algn="l"/>
              </a:tabLst>
            </a:pPr>
            <a:r>
              <a:rPr lang="en-GB" spc="-5" dirty="0">
                <a:latin typeface="Arial Narrow" panose="020B0606020202030204" pitchFamily="34" charset="0"/>
                <a:ea typeface="Times New Roman" panose="02020603050405020304" pitchFamily="18" charset="0"/>
              </a:rPr>
              <a:t>Candidates must have a minimum of two years working experience in the renewable energy industry;</a:t>
            </a:r>
            <a:endParaRPr lang="en-US"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800"/>
              </a:spcAft>
              <a:buFont typeface="+mj-lt"/>
              <a:buAutoNum type="romanUcPeriod"/>
              <a:tabLst>
                <a:tab pos="441325" algn="l"/>
              </a:tabLst>
            </a:pPr>
            <a:r>
              <a:rPr lang="en-GB" spc="-5" dirty="0">
                <a:latin typeface="Arial Narrow" panose="020B0606020202030204" pitchFamily="34" charset="0"/>
                <a:ea typeface="Times New Roman" panose="02020603050405020304" pitchFamily="18" charset="0"/>
              </a:rPr>
              <a:t>In addition, candidates with second class lower degrees must </a:t>
            </a:r>
            <a:r>
              <a:rPr lang="en-GB" dirty="0">
                <a:latin typeface="Arial Narrow" panose="020B0606020202030204" pitchFamily="34" charset="0"/>
                <a:ea typeface="Times New Roman" panose="02020603050405020304" pitchFamily="18" charset="0"/>
              </a:rPr>
              <a:t>pass </a:t>
            </a:r>
            <a:r>
              <a:rPr lang="en-GB" spc="-15" dirty="0">
                <a:latin typeface="Arial Narrow" panose="020B0606020202030204" pitchFamily="34" charset="0"/>
                <a:ea typeface="Times New Roman" panose="02020603050405020304" pitchFamily="18" charset="0"/>
              </a:rPr>
              <a:t>a selection</a:t>
            </a:r>
            <a:r>
              <a:rPr lang="en-GB" dirty="0">
                <a:latin typeface="Arial Narrow" panose="020B0606020202030204" pitchFamily="34" charset="0"/>
                <a:ea typeface="Times New Roman" panose="02020603050405020304" pitchFamily="18" charset="0"/>
              </a:rPr>
              <a:t> interview.</a:t>
            </a:r>
            <a:endParaRPr lang="en-US" dirty="0">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7C261346-4073-4BDC-9D41-B63B4CADE28B}"/>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048414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6FFB0-A7E6-437F-90CD-E95F20C4FC79}"/>
              </a:ext>
            </a:extLst>
          </p:cNvPr>
          <p:cNvSpPr/>
          <p:nvPr/>
        </p:nvSpPr>
        <p:spPr>
          <a:xfrm>
            <a:off x="0" y="1447154"/>
            <a:ext cx="4572000" cy="4820872"/>
          </a:xfrm>
          <a:prstGeom prst="rect">
            <a:avLst/>
          </a:prstGeom>
          <a:ln>
            <a:solidFill>
              <a:schemeClr val="accent3">
                <a:lumMod val="75000"/>
              </a:schemeClr>
            </a:solidFill>
          </a:ln>
        </p:spPr>
        <p:txBody>
          <a:bodyPr wrap="square">
            <a:spAutoFit/>
          </a:bodyPr>
          <a:lstStyle/>
          <a:p>
            <a:pPr marR="0" lvl="0">
              <a:lnSpc>
                <a:spcPct val="115000"/>
              </a:lnSpc>
              <a:spcBef>
                <a:spcPts val="0"/>
              </a:spcBef>
              <a:spcAft>
                <a:spcPts val="800"/>
              </a:spcAft>
              <a:tabLst>
                <a:tab pos="0" algn="l"/>
              </a:tabLst>
            </a:pPr>
            <a:r>
              <a:rPr lang="en-GB" b="1" dirty="0">
                <a:latin typeface="Arial Narrow" panose="020B0606020202030204" pitchFamily="34" charset="0"/>
              </a:rPr>
              <a:t>Assessment Requirements</a:t>
            </a:r>
          </a:p>
          <a:p>
            <a:pPr marR="0" lvl="0">
              <a:lnSpc>
                <a:spcPct val="115000"/>
              </a:lnSpc>
              <a:spcBef>
                <a:spcPts val="0"/>
              </a:spcBef>
              <a:spcAft>
                <a:spcPts val="800"/>
              </a:spcAft>
              <a:tabLst>
                <a:tab pos="0" algn="l"/>
              </a:tabLst>
            </a:pPr>
            <a:r>
              <a:rPr lang="en-GB" dirty="0">
                <a:latin typeface="Arial Narrow" panose="020B0606020202030204" pitchFamily="34" charset="0"/>
              </a:rPr>
              <a:t>The assessment of the students are based on the following forms:</a:t>
            </a:r>
          </a:p>
          <a:p>
            <a:pPr>
              <a:lnSpc>
                <a:spcPct val="115000"/>
              </a:lnSpc>
              <a:spcAft>
                <a:spcPts val="800"/>
              </a:spcAft>
              <a:tabLst>
                <a:tab pos="0" algn="l"/>
              </a:tabLst>
            </a:pP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Written exercises, Oral presentations, Quizzes, Written examination.</a:t>
            </a: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tabLst>
                <a:tab pos="0" algn="l"/>
              </a:tabLst>
            </a:pPr>
            <a:r>
              <a:rPr lang="en-GB" b="1" dirty="0">
                <a:latin typeface="Arial Narrow" panose="020B0606020202030204" pitchFamily="34" charset="0"/>
              </a:rPr>
              <a:t>Continuous Assessment</a:t>
            </a:r>
            <a:endParaRPr lang="en-US" b="1" dirty="0">
              <a:latin typeface="Arial Narrow" panose="020B0606020202030204" pitchFamily="34" charset="0"/>
            </a:endParaRPr>
          </a:p>
          <a:p>
            <a:pPr marR="0" lvl="0">
              <a:lnSpc>
                <a:spcPct val="115000"/>
              </a:lnSpc>
              <a:spcBef>
                <a:spcPts val="0"/>
              </a:spcBef>
              <a:spcAft>
                <a:spcPts val="800"/>
              </a:spcAft>
              <a:tabLst>
                <a:tab pos="0" algn="l"/>
              </a:tabLst>
            </a:pPr>
            <a:r>
              <a:rPr lang="en-GB" dirty="0">
                <a:latin typeface="Arial Narrow" panose="020B0606020202030204" pitchFamily="34" charset="0"/>
                <a:ea typeface="Times New Roman" panose="02020603050405020304" pitchFamily="18" charset="0"/>
              </a:rPr>
              <a:t>-  40% comprises of quizzes, take home assignments, oral presentations and mid-semester examination. </a:t>
            </a:r>
          </a:p>
          <a:p>
            <a:pPr marR="0" lvl="0">
              <a:lnSpc>
                <a:spcPct val="115000"/>
              </a:lnSpc>
              <a:spcBef>
                <a:spcPts val="0"/>
              </a:spcBef>
              <a:spcAft>
                <a:spcPts val="800"/>
              </a:spcAft>
              <a:tabLst>
                <a:tab pos="0" algn="l"/>
              </a:tabLst>
            </a:pPr>
            <a:r>
              <a:rPr lang="en-GB" b="1" dirty="0">
                <a:latin typeface="Arial Narrow" panose="020B0606020202030204" pitchFamily="34" charset="0"/>
              </a:rPr>
              <a:t>End of Semester Examination</a:t>
            </a:r>
            <a:endParaRPr lang="en-US" b="1" dirty="0">
              <a:latin typeface="Times New Roman" panose="02020603050405020304" pitchFamily="18" charset="0"/>
            </a:endParaRPr>
          </a:p>
          <a:p>
            <a:pPr>
              <a:lnSpc>
                <a:spcPct val="115000"/>
              </a:lnSpc>
              <a:spcAft>
                <a:spcPts val="800"/>
              </a:spcAft>
            </a:pPr>
            <a:r>
              <a:rPr lang="en-GB" dirty="0">
                <a:latin typeface="Arial Narrow" panose="020B0606020202030204" pitchFamily="34" charset="0"/>
                <a:ea typeface="Times New Roman" panose="02020603050405020304" pitchFamily="18" charset="0"/>
              </a:rPr>
              <a:t>- 60% of the overall assessment and will be written under formal examination conditions at the end of the semester</a:t>
            </a:r>
            <a:endParaRPr lang="en-US" dirty="0">
              <a:latin typeface="Arial Narrow" panose="020B0606020202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BE0F8978-FEAE-4E75-B387-4867055D6EB3}"/>
              </a:ext>
            </a:extLst>
          </p:cNvPr>
          <p:cNvSpPr/>
          <p:nvPr/>
        </p:nvSpPr>
        <p:spPr>
          <a:xfrm>
            <a:off x="4587551" y="1463264"/>
            <a:ext cx="4419600" cy="4148572"/>
          </a:xfrm>
          <a:prstGeom prst="rect">
            <a:avLst/>
          </a:prstGeom>
          <a:ln>
            <a:solidFill>
              <a:schemeClr val="accent3">
                <a:lumMod val="75000"/>
              </a:schemeClr>
            </a:solidFill>
          </a:ln>
        </p:spPr>
        <p:txBody>
          <a:bodyPr wrap="square">
            <a:spAutoFit/>
          </a:bodyPr>
          <a:lstStyle/>
          <a:p>
            <a:pPr>
              <a:lnSpc>
                <a:spcPct val="115000"/>
              </a:lnSpc>
              <a:spcAft>
                <a:spcPts val="800"/>
              </a:spcAft>
            </a:pPr>
            <a:r>
              <a:rPr lang="en-GB" b="1" dirty="0">
                <a:latin typeface="Arial Narrow" panose="020B0606020202030204" pitchFamily="34" charset="0"/>
              </a:rPr>
              <a:t>Graduation Requirements</a:t>
            </a:r>
            <a:endParaRPr lang="en-US" b="1" dirty="0">
              <a:latin typeface="Times New Roman" panose="02020603050405020304" pitchFamily="18" charset="0"/>
            </a:endParaRPr>
          </a:p>
          <a:p>
            <a:pPr>
              <a:lnSpc>
                <a:spcPct val="150000"/>
              </a:lnSpc>
            </a:pPr>
            <a:r>
              <a:rPr lang="en-GB" sz="2000" dirty="0">
                <a:latin typeface="Arial Narrow" panose="020B0606020202030204" pitchFamily="34" charset="0"/>
              </a:rPr>
              <a:t>For the award of the MPhil RETs, the student must have:</a:t>
            </a:r>
            <a:endParaRPr lang="en-US" sz="2000" dirty="0">
              <a:latin typeface="Arial Narrow" panose="020B0606020202030204" pitchFamily="34" charset="0"/>
            </a:endParaRPr>
          </a:p>
          <a:p>
            <a:pPr lvl="0">
              <a:lnSpc>
                <a:spcPct val="150000"/>
              </a:lnSpc>
            </a:pPr>
            <a:r>
              <a:rPr lang="en-GB" sz="2000" dirty="0">
                <a:latin typeface="Arial Narrow" panose="020B0606020202030204" pitchFamily="34" charset="0"/>
              </a:rPr>
              <a:t>obtained a minimum  pass mark of 50 % in any examination;</a:t>
            </a:r>
            <a:endParaRPr lang="en-US" sz="2000" dirty="0">
              <a:latin typeface="Arial Narrow" panose="020B0606020202030204" pitchFamily="34" charset="0"/>
            </a:endParaRPr>
          </a:p>
          <a:p>
            <a:pPr lvl="0">
              <a:lnSpc>
                <a:spcPct val="150000"/>
              </a:lnSpc>
            </a:pPr>
            <a:r>
              <a:rPr lang="en-GB" sz="2000" dirty="0">
                <a:latin typeface="Arial Narrow" panose="020B0606020202030204" pitchFamily="34" charset="0"/>
              </a:rPr>
              <a:t>achieved a minimum credit of 57 credit hours;</a:t>
            </a:r>
            <a:endParaRPr lang="en-US" sz="2000" dirty="0">
              <a:latin typeface="Arial Narrow" panose="020B0606020202030204" pitchFamily="34" charset="0"/>
            </a:endParaRPr>
          </a:p>
          <a:p>
            <a:pPr lvl="0">
              <a:lnSpc>
                <a:spcPct val="150000"/>
              </a:lnSpc>
            </a:pPr>
            <a:r>
              <a:rPr lang="en-GB" sz="2000" dirty="0">
                <a:latin typeface="Arial Narrow" panose="020B0606020202030204" pitchFamily="34" charset="0"/>
              </a:rPr>
              <a:t>obtained a minimum CWA of 55.00; and</a:t>
            </a:r>
            <a:endParaRPr lang="en-US" sz="2000" dirty="0">
              <a:latin typeface="Arial Narrow" panose="020B0606020202030204" pitchFamily="34" charset="0"/>
            </a:endParaRPr>
          </a:p>
          <a:p>
            <a:pPr lvl="0">
              <a:lnSpc>
                <a:spcPct val="150000"/>
              </a:lnSpc>
            </a:pPr>
            <a:r>
              <a:rPr lang="en-GB" sz="2000" dirty="0">
                <a:latin typeface="Arial Narrow" panose="020B0606020202030204" pitchFamily="34" charset="0"/>
              </a:rPr>
              <a:t>submitted and successfully defended a dissertation.</a:t>
            </a:r>
            <a:endParaRPr lang="en-US" sz="2000" dirty="0">
              <a:latin typeface="Arial Narrow" panose="020B0606020202030204" pitchFamily="34" charset="0"/>
            </a:endParaRPr>
          </a:p>
        </p:txBody>
      </p:sp>
      <p:pic>
        <p:nvPicPr>
          <p:cNvPr id="5" name="Picture 16">
            <a:extLst>
              <a:ext uri="{FF2B5EF4-FFF2-40B4-BE49-F238E27FC236}">
                <a16:creationId xmlns:a16="http://schemas.microsoft.com/office/drawing/2014/main" id="{8985EC09-5DA8-447D-9742-4F6730FF66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5554"/>
            <a:ext cx="1603169" cy="1371600"/>
          </a:xfrm>
          <a:prstGeom prst="rect">
            <a:avLst/>
          </a:prstGeom>
          <a:noFill/>
          <a:ln w="9525">
            <a:noFill/>
            <a:miter lim="800000"/>
            <a:headEnd/>
            <a:tailEnd/>
          </a:ln>
        </p:spPr>
      </p:pic>
      <p:pic>
        <p:nvPicPr>
          <p:cNvPr id="6" name="Picture 2" descr="C:\Users\Home\Desktop\nmbu_logo-en.png">
            <a:extLst>
              <a:ext uri="{FF2B5EF4-FFF2-40B4-BE49-F238E27FC236}">
                <a16:creationId xmlns:a16="http://schemas.microsoft.com/office/drawing/2014/main" id="{0424B1FC-CB9B-4DF4-8893-106ED30515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7071" y="53783"/>
            <a:ext cx="1222257" cy="1295400"/>
          </a:xfrm>
          <a:prstGeom prst="rect">
            <a:avLst/>
          </a:prstGeom>
          <a:noFill/>
        </p:spPr>
      </p:pic>
      <p:pic>
        <p:nvPicPr>
          <p:cNvPr id="7" name="Picture 2" descr="Image Results for ntnu ålesund">
            <a:extLst>
              <a:ext uri="{FF2B5EF4-FFF2-40B4-BE49-F238E27FC236}">
                <a16:creationId xmlns:a16="http://schemas.microsoft.com/office/drawing/2014/main" id="{48C71792-B978-4187-9067-9B52D4B854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248400"/>
            <a:ext cx="2667000" cy="62973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CD5048E-17F0-4955-BA78-D32ADBBC60EC}"/>
              </a:ext>
            </a:extLst>
          </p:cNvPr>
          <p:cNvSpPr>
            <a:spLocks noGrp="1"/>
          </p:cNvSpPr>
          <p:nvPr>
            <p:ph type="title"/>
          </p:nvPr>
        </p:nvSpPr>
        <p:spPr>
          <a:xfrm>
            <a:off x="1623385" y="136506"/>
            <a:ext cx="5943600" cy="821094"/>
          </a:xfrm>
          <a:ln>
            <a:solidFill>
              <a:schemeClr val="accent3">
                <a:lumMod val="75000"/>
              </a:schemeClr>
            </a:solidFill>
          </a:ln>
        </p:spPr>
        <p:txBody>
          <a:bodyPr>
            <a:normAutofit fontScale="90000"/>
          </a:bodyPr>
          <a:lstStyle/>
          <a:p>
            <a:r>
              <a:rPr lang="en-GB" sz="3600" b="1" dirty="0">
                <a:latin typeface="Arial Narrow" panose="020B0606020202030204" pitchFamily="34" charset="0"/>
              </a:rPr>
              <a:t>Assessment and Graduation Requirement</a:t>
            </a:r>
            <a:endParaRPr lang="en-US" dirty="0"/>
          </a:p>
        </p:txBody>
      </p:sp>
      <p:sp>
        <p:nvSpPr>
          <p:cNvPr id="2" name="Slide Number Placeholder 1">
            <a:extLst>
              <a:ext uri="{FF2B5EF4-FFF2-40B4-BE49-F238E27FC236}">
                <a16:creationId xmlns:a16="http://schemas.microsoft.com/office/drawing/2014/main" id="{EE4C5D20-CAD7-4A9C-AE8C-A1F798AFAF74}"/>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392446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283B770-D15B-46A8-AFC9-28E22D25AABD}"/>
              </a:ext>
            </a:extLst>
          </p:cNvPr>
          <p:cNvGraphicFramePr>
            <a:graphicFrameLocks noGrp="1"/>
          </p:cNvGraphicFramePr>
          <p:nvPr>
            <p:extLst>
              <p:ext uri="{D42A27DB-BD31-4B8C-83A1-F6EECF244321}">
                <p14:modId xmlns:p14="http://schemas.microsoft.com/office/powerpoint/2010/main" val="1176566254"/>
              </p:ext>
            </p:extLst>
          </p:nvPr>
        </p:nvGraphicFramePr>
        <p:xfrm>
          <a:off x="228600" y="2004708"/>
          <a:ext cx="8686801" cy="1797156"/>
        </p:xfrm>
        <a:graphic>
          <a:graphicData uri="http://schemas.openxmlformats.org/drawingml/2006/table">
            <a:tbl>
              <a:tblPr firstRow="1" firstCol="1" bandRow="1">
                <a:tableStyleId>{F5AB1C69-6EDB-4FF4-983F-18BD219EF322}</a:tableStyleId>
              </a:tblPr>
              <a:tblGrid>
                <a:gridCol w="1853157">
                  <a:extLst>
                    <a:ext uri="{9D8B030D-6E8A-4147-A177-3AD203B41FA5}">
                      <a16:colId xmlns:a16="http://schemas.microsoft.com/office/drawing/2014/main" val="3923665913"/>
                    </a:ext>
                  </a:extLst>
                </a:gridCol>
                <a:gridCol w="4940733">
                  <a:extLst>
                    <a:ext uri="{9D8B030D-6E8A-4147-A177-3AD203B41FA5}">
                      <a16:colId xmlns:a16="http://schemas.microsoft.com/office/drawing/2014/main" val="4158746129"/>
                    </a:ext>
                  </a:extLst>
                </a:gridCol>
                <a:gridCol w="630971">
                  <a:extLst>
                    <a:ext uri="{9D8B030D-6E8A-4147-A177-3AD203B41FA5}">
                      <a16:colId xmlns:a16="http://schemas.microsoft.com/office/drawing/2014/main" val="1299165049"/>
                    </a:ext>
                  </a:extLst>
                </a:gridCol>
                <a:gridCol w="624854">
                  <a:extLst>
                    <a:ext uri="{9D8B030D-6E8A-4147-A177-3AD203B41FA5}">
                      <a16:colId xmlns:a16="http://schemas.microsoft.com/office/drawing/2014/main" val="1978535013"/>
                    </a:ext>
                  </a:extLst>
                </a:gridCol>
                <a:gridCol w="637086">
                  <a:extLst>
                    <a:ext uri="{9D8B030D-6E8A-4147-A177-3AD203B41FA5}">
                      <a16:colId xmlns:a16="http://schemas.microsoft.com/office/drawing/2014/main" val="904148266"/>
                    </a:ext>
                  </a:extLst>
                </a:gridCol>
              </a:tblGrid>
              <a:tr h="299526">
                <a:tc>
                  <a:txBody>
                    <a:bodyPr/>
                    <a:lstStyle/>
                    <a:p>
                      <a:pPr marL="0" marR="0">
                        <a:lnSpc>
                          <a:spcPct val="115000"/>
                        </a:lnSpc>
                        <a:spcBef>
                          <a:spcPts val="0"/>
                        </a:spcBef>
                        <a:spcAft>
                          <a:spcPts val="80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231817404"/>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551</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Introduction to RE Technologies</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55121397"/>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800" kern="1200" dirty="0">
                          <a:solidFill>
                            <a:schemeClr val="dk1"/>
                          </a:solidFill>
                          <a:effectLst/>
                          <a:latin typeface="Arial Narrow" panose="020B0606020202030204" pitchFamily="34" charset="0"/>
                          <a:ea typeface="+mn-ea"/>
                          <a:cs typeface="+mn-cs"/>
                        </a:rPr>
                        <a:t>Entrepreneurship and Small Business Management</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947291350"/>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555</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Energy Policy, Gender and Planning</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55193408"/>
                  </a:ext>
                </a:extLst>
              </a:tr>
              <a:tr h="299526">
                <a:tc>
                  <a:txBody>
                    <a:bodyPr/>
                    <a:lstStyle/>
                    <a:p>
                      <a:pPr marL="0" marR="0">
                        <a:lnSpc>
                          <a:spcPct val="115000"/>
                        </a:lnSpc>
                        <a:spcBef>
                          <a:spcPts val="0"/>
                        </a:spcBef>
                        <a:spcAft>
                          <a:spcPts val="800"/>
                        </a:spcAft>
                      </a:pPr>
                      <a:r>
                        <a:rPr lang="en-GB" sz="1600">
                          <a:effectLst/>
                          <a:latin typeface="Arial Narrow" panose="020B0606020202030204" pitchFamily="34" charset="0"/>
                        </a:rPr>
                        <a:t>RET 557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Energy and Environment</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035835770"/>
                  </a:ext>
                </a:extLst>
              </a:tr>
              <a:tr h="299526">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9</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12</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20939361"/>
                  </a:ext>
                </a:extLst>
              </a:tr>
            </a:tbl>
          </a:graphicData>
        </a:graphic>
      </p:graphicFrame>
      <p:graphicFrame>
        <p:nvGraphicFramePr>
          <p:cNvPr id="3" name="Table 2">
            <a:extLst>
              <a:ext uri="{FF2B5EF4-FFF2-40B4-BE49-F238E27FC236}">
                <a16:creationId xmlns:a16="http://schemas.microsoft.com/office/drawing/2014/main" id="{3D58C5FE-8253-4898-AA97-A70D06523853}"/>
              </a:ext>
            </a:extLst>
          </p:cNvPr>
          <p:cNvGraphicFramePr>
            <a:graphicFrameLocks noGrp="1"/>
          </p:cNvGraphicFramePr>
          <p:nvPr/>
        </p:nvGraphicFramePr>
        <p:xfrm>
          <a:off x="242596" y="4546188"/>
          <a:ext cx="8596604" cy="1788735"/>
        </p:xfrm>
        <a:graphic>
          <a:graphicData uri="http://schemas.openxmlformats.org/drawingml/2006/table">
            <a:tbl>
              <a:tblPr firstRow="1" firstCol="1" bandRow="1">
                <a:tableStyleId>{F5AB1C69-6EDB-4FF4-983F-18BD219EF322}</a:tableStyleId>
              </a:tblPr>
              <a:tblGrid>
                <a:gridCol w="1833915">
                  <a:extLst>
                    <a:ext uri="{9D8B030D-6E8A-4147-A177-3AD203B41FA5}">
                      <a16:colId xmlns:a16="http://schemas.microsoft.com/office/drawing/2014/main" val="1471218989"/>
                    </a:ext>
                  </a:extLst>
                </a:gridCol>
                <a:gridCol w="4889433">
                  <a:extLst>
                    <a:ext uri="{9D8B030D-6E8A-4147-A177-3AD203B41FA5}">
                      <a16:colId xmlns:a16="http://schemas.microsoft.com/office/drawing/2014/main" val="373095432"/>
                    </a:ext>
                  </a:extLst>
                </a:gridCol>
                <a:gridCol w="624419">
                  <a:extLst>
                    <a:ext uri="{9D8B030D-6E8A-4147-A177-3AD203B41FA5}">
                      <a16:colId xmlns:a16="http://schemas.microsoft.com/office/drawing/2014/main" val="1599140838"/>
                    </a:ext>
                  </a:extLst>
                </a:gridCol>
                <a:gridCol w="618366">
                  <a:extLst>
                    <a:ext uri="{9D8B030D-6E8A-4147-A177-3AD203B41FA5}">
                      <a16:colId xmlns:a16="http://schemas.microsoft.com/office/drawing/2014/main" val="1573414556"/>
                    </a:ext>
                  </a:extLst>
                </a:gridCol>
                <a:gridCol w="630471">
                  <a:extLst>
                    <a:ext uri="{9D8B030D-6E8A-4147-A177-3AD203B41FA5}">
                      <a16:colId xmlns:a16="http://schemas.microsoft.com/office/drawing/2014/main" val="4064272798"/>
                    </a:ext>
                  </a:extLst>
                </a:gridCol>
              </a:tblGrid>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22936140"/>
                  </a:ext>
                </a:extLst>
              </a:tr>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RET 571</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Liquid Biofuel Production Systems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05725874"/>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Biogas Technology</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572268197"/>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575</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Solar Thermal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75562293"/>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Small Hydropower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3444823"/>
                  </a:ext>
                </a:extLst>
              </a:tr>
              <a:tr h="46355">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67563035"/>
                  </a:ext>
                </a:extLst>
              </a:tr>
              <a:tr h="0">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13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18</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44901900"/>
                  </a:ext>
                </a:extLst>
              </a:tr>
            </a:tbl>
          </a:graphicData>
        </a:graphic>
      </p:graphicFrame>
      <p:sp>
        <p:nvSpPr>
          <p:cNvPr id="5" name="Rectangle 4">
            <a:extLst>
              <a:ext uri="{FF2B5EF4-FFF2-40B4-BE49-F238E27FC236}">
                <a16:creationId xmlns:a16="http://schemas.microsoft.com/office/drawing/2014/main" id="{3BD02B6A-6EF2-4345-A2B4-EC8E5731857F}"/>
              </a:ext>
            </a:extLst>
          </p:cNvPr>
          <p:cNvSpPr/>
          <p:nvPr/>
        </p:nvSpPr>
        <p:spPr>
          <a:xfrm>
            <a:off x="533400" y="1637154"/>
            <a:ext cx="4572001" cy="369332"/>
          </a:xfrm>
          <a:prstGeom prst="rect">
            <a:avLst/>
          </a:prstGeom>
        </p:spPr>
        <p:txBody>
          <a:bodyPr>
            <a:spAutoFit/>
          </a:bodyPr>
          <a:lstStyle/>
          <a:p>
            <a:pPr lvl="0" eaLnBrk="0" fontAlgn="base" hangingPunct="0">
              <a:spcBef>
                <a:spcPct val="0"/>
              </a:spcBef>
              <a:spcAft>
                <a:spcPct val="0"/>
              </a:spcAft>
              <a:tabLst>
                <a:tab pos="457200" algn="l"/>
                <a:tab pos="914400" algn="l"/>
                <a:tab pos="1371600" algn="l"/>
                <a:tab pos="1924050" algn="l"/>
              </a:tabLst>
            </a:pPr>
            <a:r>
              <a:rPr lang="en-GB" altLang="en-US" b="1" dirty="0">
                <a:latin typeface="Arial Narrow" panose="020B0606020202030204" pitchFamily="34" charset="0"/>
                <a:ea typeface="Times New Roman" panose="02020603050405020304" pitchFamily="18" charset="0"/>
              </a:rPr>
              <a:t>Year One Semester One Courses: Courses</a:t>
            </a:r>
            <a:endParaRPr lang="en-US" altLang="en-US" sz="800" dirty="0"/>
          </a:p>
        </p:txBody>
      </p:sp>
      <p:sp>
        <p:nvSpPr>
          <p:cNvPr id="6" name="Rectangle 5">
            <a:extLst>
              <a:ext uri="{FF2B5EF4-FFF2-40B4-BE49-F238E27FC236}">
                <a16:creationId xmlns:a16="http://schemas.microsoft.com/office/drawing/2014/main" id="{B5973258-615F-484E-9648-CD4EE7A4858B}"/>
              </a:ext>
            </a:extLst>
          </p:cNvPr>
          <p:cNvSpPr/>
          <p:nvPr/>
        </p:nvSpPr>
        <p:spPr>
          <a:xfrm>
            <a:off x="183502" y="3940936"/>
            <a:ext cx="7848600" cy="492443"/>
          </a:xfrm>
          <a:prstGeom prst="rect">
            <a:avLst/>
          </a:prstGeom>
        </p:spPr>
        <p:txBody>
          <a:bodyPr wrap="square">
            <a:spAutoFit/>
          </a:bodyPr>
          <a:lstStyle/>
          <a:p>
            <a:pPr eaLnBrk="0" fontAlgn="base" hangingPunct="0">
              <a:spcBef>
                <a:spcPct val="0"/>
              </a:spcBef>
              <a:spcAft>
                <a:spcPct val="0"/>
              </a:spcAft>
              <a:tabLst>
                <a:tab pos="457200" algn="l"/>
                <a:tab pos="914400" algn="l"/>
                <a:tab pos="1371600" algn="l"/>
                <a:tab pos="1924050" algn="l"/>
              </a:tabLst>
            </a:pPr>
            <a:r>
              <a:rPr lang="en-GB" altLang="en-US" b="1" dirty="0">
                <a:latin typeface="Arial Narrow" panose="020B0606020202030204" pitchFamily="34" charset="0"/>
                <a:ea typeface="Times New Roman" panose="02020603050405020304" pitchFamily="18" charset="0"/>
              </a:rPr>
              <a:t>Elective Courses – Students are to select two courses from the following</a:t>
            </a:r>
            <a:endParaRPr lang="en-US" sz="800" dirty="0"/>
          </a:p>
          <a:p>
            <a:pPr lvl="0" eaLnBrk="0" fontAlgn="base" hangingPunct="0">
              <a:spcBef>
                <a:spcPct val="0"/>
              </a:spcBef>
              <a:spcAft>
                <a:spcPct val="0"/>
              </a:spcAft>
              <a:tabLst>
                <a:tab pos="457200" algn="l"/>
                <a:tab pos="914400" algn="l"/>
                <a:tab pos="1371600" algn="l"/>
                <a:tab pos="1924050" algn="l"/>
              </a:tabLst>
            </a:pPr>
            <a:endParaRPr lang="en-US" altLang="en-US" sz="800" dirty="0"/>
          </a:p>
        </p:txBody>
      </p:sp>
      <p:pic>
        <p:nvPicPr>
          <p:cNvPr id="8" name="Picture 16">
            <a:extLst>
              <a:ext uri="{FF2B5EF4-FFF2-40B4-BE49-F238E27FC236}">
                <a16:creationId xmlns:a16="http://schemas.microsoft.com/office/drawing/2014/main" id="{FA98EA68-C2F6-4785-87CE-A119F02441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831" y="228600"/>
            <a:ext cx="1603169" cy="1371600"/>
          </a:xfrm>
          <a:prstGeom prst="rect">
            <a:avLst/>
          </a:prstGeom>
          <a:noFill/>
          <a:ln w="9525">
            <a:noFill/>
            <a:miter lim="800000"/>
            <a:headEnd/>
            <a:tailEnd/>
          </a:ln>
        </p:spPr>
      </p:pic>
      <p:pic>
        <p:nvPicPr>
          <p:cNvPr id="9" name="Picture 2" descr="C:\Users\Home\Desktop\nmbu_logo-en.png">
            <a:extLst>
              <a:ext uri="{FF2B5EF4-FFF2-40B4-BE49-F238E27FC236}">
                <a16:creationId xmlns:a16="http://schemas.microsoft.com/office/drawing/2014/main" id="{7A0F2824-E5CA-493E-8266-F95ECAA97E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228600"/>
            <a:ext cx="1222257" cy="1295400"/>
          </a:xfrm>
          <a:prstGeom prst="rect">
            <a:avLst/>
          </a:prstGeom>
          <a:noFill/>
        </p:spPr>
      </p:pic>
      <p:pic>
        <p:nvPicPr>
          <p:cNvPr id="10" name="Picture 2" descr="Image Results for ntnu ålesund">
            <a:extLst>
              <a:ext uri="{FF2B5EF4-FFF2-40B4-BE49-F238E27FC236}">
                <a16:creationId xmlns:a16="http://schemas.microsoft.com/office/drawing/2014/main" id="{39E1EFAF-4081-4DA5-AB0D-599BCA3B12C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BA62C27-2410-4ECF-9BF9-B9864867DC5E}"/>
              </a:ext>
            </a:extLst>
          </p:cNvPr>
          <p:cNvSpPr txBox="1">
            <a:spLocks/>
          </p:cNvSpPr>
          <p:nvPr/>
        </p:nvSpPr>
        <p:spPr>
          <a:xfrm>
            <a:off x="1905000" y="274637"/>
            <a:ext cx="5410200" cy="1096963"/>
          </a:xfrm>
          <a:prstGeom prst="rect">
            <a:avLst/>
          </a:prstGeom>
          <a:ln>
            <a:solidFill>
              <a:schemeClr val="accent3">
                <a:lumMod val="75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latin typeface="Arial Narrow" panose="020B0606020202030204" pitchFamily="34" charset="0"/>
                <a:cs typeface="Times New Roman" panose="02020603050405020304" pitchFamily="18" charset="0"/>
              </a:rPr>
              <a:t>Overall Course Structure for the </a:t>
            </a:r>
          </a:p>
          <a:p>
            <a:r>
              <a:rPr lang="en-GB" sz="2400" dirty="0">
                <a:latin typeface="Arial Narrow" panose="020B0606020202030204" pitchFamily="34" charset="0"/>
                <a:cs typeface="Times New Roman" panose="02020603050405020304" pitchFamily="18" charset="0"/>
              </a:rPr>
              <a:t>MPhil RETs</a:t>
            </a:r>
            <a:endParaRPr lang="en-US" sz="2400" dirty="0"/>
          </a:p>
        </p:txBody>
      </p:sp>
      <p:sp>
        <p:nvSpPr>
          <p:cNvPr id="4" name="Slide Number Placeholder 3">
            <a:extLst>
              <a:ext uri="{FF2B5EF4-FFF2-40B4-BE49-F238E27FC236}">
                <a16:creationId xmlns:a16="http://schemas.microsoft.com/office/drawing/2014/main" id="{75C94EDE-623B-4848-A3D4-1EB95EFBBAA3}"/>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414835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C135DB-61FB-4890-A819-BE7AA834E3F1}"/>
              </a:ext>
            </a:extLst>
          </p:cNvPr>
          <p:cNvSpPr>
            <a:spLocks noGrp="1"/>
          </p:cNvSpPr>
          <p:nvPr>
            <p:ph type="title"/>
          </p:nvPr>
        </p:nvSpPr>
        <p:spPr>
          <a:xfrm>
            <a:off x="1636772" y="631028"/>
            <a:ext cx="6019800" cy="838200"/>
          </a:xfrm>
          <a:ln>
            <a:solidFill>
              <a:schemeClr val="accent3">
                <a:lumMod val="50000"/>
              </a:schemeClr>
            </a:solidFill>
          </a:ln>
        </p:spPr>
        <p:txBody>
          <a:bodyPr>
            <a:normAutofit/>
          </a:bodyPr>
          <a:lstStyle/>
          <a:p>
            <a:r>
              <a:rPr lang="en-US" dirty="0">
                <a:latin typeface="Arial Narrow" pitchFamily="34" charset="0"/>
              </a:rPr>
              <a:t>The Coordinators </a:t>
            </a:r>
          </a:p>
        </p:txBody>
      </p:sp>
      <p:sp>
        <p:nvSpPr>
          <p:cNvPr id="4" name="Rectangle 3">
            <a:extLst>
              <a:ext uri="{FF2B5EF4-FFF2-40B4-BE49-F238E27FC236}">
                <a16:creationId xmlns:a16="http://schemas.microsoft.com/office/drawing/2014/main" id="{0E80470B-F1D1-4B5B-8741-EBE0C0FEF188}"/>
              </a:ext>
            </a:extLst>
          </p:cNvPr>
          <p:cNvSpPr/>
          <p:nvPr/>
        </p:nvSpPr>
        <p:spPr>
          <a:xfrm>
            <a:off x="171088" y="2219560"/>
            <a:ext cx="3506728" cy="2031325"/>
          </a:xfrm>
          <a:prstGeom prst="rect">
            <a:avLst/>
          </a:prstGeom>
          <a:noFill/>
          <a:ln w="25400">
            <a:solidFill>
              <a:schemeClr val="accent3">
                <a:lumMod val="75000"/>
              </a:schemeClr>
            </a:solidFill>
          </a:ln>
        </p:spPr>
        <p:txBody>
          <a:bodyPr wrap="square">
            <a:spAutoFit/>
          </a:bodyPr>
          <a:lstStyle/>
          <a:p>
            <a:r>
              <a:rPr lang="en-US" b="1" dirty="0">
                <a:latin typeface="Arial Narrow" pitchFamily="34" charset="0"/>
              </a:rPr>
              <a:t>Ing. Dr. Lena </a:t>
            </a:r>
            <a:r>
              <a:rPr lang="en-US" b="1" dirty="0" err="1">
                <a:latin typeface="Arial Narrow" pitchFamily="34" charset="0"/>
              </a:rPr>
              <a:t>Dzifa</a:t>
            </a:r>
            <a:r>
              <a:rPr lang="en-US" b="1" dirty="0">
                <a:latin typeface="Arial Narrow" pitchFamily="34" charset="0"/>
              </a:rPr>
              <a:t> </a:t>
            </a:r>
            <a:r>
              <a:rPr lang="en-US" b="1" dirty="0" err="1">
                <a:latin typeface="Arial Narrow" pitchFamily="34" charset="0"/>
              </a:rPr>
              <a:t>Mensah</a:t>
            </a:r>
            <a:r>
              <a:rPr lang="en-US" b="1" dirty="0">
                <a:latin typeface="Arial Narrow" pitchFamily="34" charset="0"/>
              </a:rPr>
              <a:t> (Ms)</a:t>
            </a:r>
          </a:p>
          <a:p>
            <a:r>
              <a:rPr lang="en-US" dirty="0">
                <a:latin typeface="Arial Narrow" pitchFamily="34" charset="0"/>
              </a:rPr>
              <a:t>The Brew-Hammond Energy Center, (TBHEC), Dept. of Mech. Engineering KNUST, Kumasi, Ghana</a:t>
            </a:r>
          </a:p>
          <a:p>
            <a:r>
              <a:rPr lang="fr-FR" dirty="0">
                <a:latin typeface="Arial Narrow" pitchFamily="34" charset="0"/>
              </a:rPr>
              <a:t>Tel: +2330207065185</a:t>
            </a:r>
          </a:p>
          <a:p>
            <a:r>
              <a:rPr lang="fr-FR" dirty="0">
                <a:latin typeface="Arial Narrow" pitchFamily="34" charset="0"/>
              </a:rPr>
              <a:t> Email: </a:t>
            </a:r>
            <a:r>
              <a:rPr lang="fr-FR" dirty="0">
                <a:latin typeface="Arial Narrow" pitchFamily="34" charset="0"/>
                <a:hlinkClick r:id="rId2"/>
              </a:rPr>
              <a:t>ldmensah.coe@knust.edu.gh</a:t>
            </a:r>
            <a:endParaRPr lang="fr-FR" dirty="0">
              <a:latin typeface="Arial Narrow" pitchFamily="34" charset="0"/>
            </a:endParaRPr>
          </a:p>
          <a:p>
            <a:r>
              <a:rPr lang="en-US" dirty="0">
                <a:latin typeface="Arial Narrow" pitchFamily="34" charset="0"/>
              </a:rPr>
              <a:t>ld.mensah@yahoo.com</a:t>
            </a:r>
          </a:p>
        </p:txBody>
      </p:sp>
      <p:sp>
        <p:nvSpPr>
          <p:cNvPr id="5" name="Rectangle 4">
            <a:extLst>
              <a:ext uri="{FF2B5EF4-FFF2-40B4-BE49-F238E27FC236}">
                <a16:creationId xmlns:a16="http://schemas.microsoft.com/office/drawing/2014/main" id="{ED9CA1DB-9C4D-4C9B-8D91-3B05B24F0A82}"/>
              </a:ext>
            </a:extLst>
          </p:cNvPr>
          <p:cNvSpPr/>
          <p:nvPr/>
        </p:nvSpPr>
        <p:spPr>
          <a:xfrm>
            <a:off x="3657600" y="2514600"/>
            <a:ext cx="5259328" cy="1477328"/>
          </a:xfrm>
          <a:prstGeom prst="rect">
            <a:avLst/>
          </a:prstGeom>
          <a:ln w="25400">
            <a:solidFill>
              <a:schemeClr val="accent3">
                <a:lumMod val="75000"/>
              </a:schemeClr>
            </a:solidFill>
          </a:ln>
        </p:spPr>
        <p:txBody>
          <a:bodyPr wrap="square">
            <a:spAutoFit/>
          </a:bodyPr>
          <a:lstStyle/>
          <a:p>
            <a:r>
              <a:rPr lang="pt-BR" b="1" dirty="0">
                <a:latin typeface="Arial Narrow" pitchFamily="34" charset="0"/>
              </a:rPr>
              <a:t>Prof. Muyiwa S. Adaramola</a:t>
            </a:r>
          </a:p>
          <a:p>
            <a:r>
              <a:rPr lang="en-US" dirty="0">
                <a:latin typeface="Arial Narrow" pitchFamily="34" charset="0"/>
              </a:rPr>
              <a:t>Department of Ecology and Natural Resource Management (INA), </a:t>
            </a:r>
            <a:r>
              <a:rPr lang="pt-BR" dirty="0">
                <a:latin typeface="Arial Narrow" pitchFamily="34" charset="0"/>
              </a:rPr>
              <a:t>Norwegian University of Life Sciences, Norway</a:t>
            </a:r>
          </a:p>
          <a:p>
            <a:r>
              <a:rPr lang="en-US" dirty="0">
                <a:latin typeface="Arial Narrow" pitchFamily="34" charset="0"/>
              </a:rPr>
              <a:t>Email: </a:t>
            </a:r>
            <a:r>
              <a:rPr lang="en-US" dirty="0">
                <a:latin typeface="Arial Narrow" pitchFamily="34" charset="0"/>
                <a:hlinkClick r:id="rId3"/>
              </a:rPr>
              <a:t>muyiwa.adaramola@nmbu.no</a:t>
            </a:r>
            <a:endParaRPr lang="en-US" dirty="0">
              <a:latin typeface="Arial Narrow" pitchFamily="34" charset="0"/>
            </a:endParaRPr>
          </a:p>
          <a:p>
            <a:r>
              <a:rPr lang="en-US" dirty="0">
                <a:latin typeface="Arial Narrow" pitchFamily="34" charset="0"/>
              </a:rPr>
              <a:t>Tel: +47-64965793</a:t>
            </a:r>
          </a:p>
        </p:txBody>
      </p:sp>
      <p:sp>
        <p:nvSpPr>
          <p:cNvPr id="6" name="Rectangle 5">
            <a:extLst>
              <a:ext uri="{FF2B5EF4-FFF2-40B4-BE49-F238E27FC236}">
                <a16:creationId xmlns:a16="http://schemas.microsoft.com/office/drawing/2014/main" id="{9DCEEFA7-2992-4ACC-ADBA-4DADBAFA1CF2}"/>
              </a:ext>
            </a:extLst>
          </p:cNvPr>
          <p:cNvSpPr/>
          <p:nvPr/>
        </p:nvSpPr>
        <p:spPr>
          <a:xfrm>
            <a:off x="245760" y="4268926"/>
            <a:ext cx="8766056" cy="1477328"/>
          </a:xfrm>
          <a:prstGeom prst="rect">
            <a:avLst/>
          </a:prstGeom>
          <a:solidFill>
            <a:schemeClr val="bg1"/>
          </a:solidFill>
          <a:ln w="25400">
            <a:solidFill>
              <a:schemeClr val="accent3">
                <a:lumMod val="75000"/>
              </a:schemeClr>
            </a:solidFill>
          </a:ln>
        </p:spPr>
        <p:txBody>
          <a:bodyPr wrap="square">
            <a:spAutoFit/>
          </a:bodyPr>
          <a:lstStyle/>
          <a:p>
            <a:r>
              <a:rPr lang="en-US" b="1" dirty="0">
                <a:latin typeface="Arial Narrow" pitchFamily="34" charset="0"/>
              </a:rPr>
              <a:t>Prof.  Razak </a:t>
            </a:r>
            <a:r>
              <a:rPr lang="en-US" b="1" dirty="0" err="1">
                <a:latin typeface="Arial Narrow" pitchFamily="34" charset="0"/>
              </a:rPr>
              <a:t>Seidu</a:t>
            </a:r>
            <a:endParaRPr lang="en-US" b="1" dirty="0">
              <a:latin typeface="Arial Narrow" pitchFamily="34" charset="0"/>
            </a:endParaRPr>
          </a:p>
          <a:p>
            <a:r>
              <a:rPr lang="en-US" dirty="0">
                <a:latin typeface="Arial Narrow" pitchFamily="34" charset="0"/>
              </a:rPr>
              <a:t>Department of Ocean Operations Civil Engineering, </a:t>
            </a:r>
          </a:p>
          <a:p>
            <a:r>
              <a:rPr lang="en-US" dirty="0">
                <a:latin typeface="Arial Narrow" pitchFamily="34" charset="0"/>
              </a:rPr>
              <a:t>Norwegian University of Science and Technology, </a:t>
            </a:r>
            <a:r>
              <a:rPr lang="en-US" dirty="0" err="1">
                <a:latin typeface="Arial Narrow" pitchFamily="34" charset="0"/>
              </a:rPr>
              <a:t>Alesund</a:t>
            </a:r>
            <a:r>
              <a:rPr lang="en-US" dirty="0">
                <a:latin typeface="Arial Narrow" pitchFamily="34" charset="0"/>
              </a:rPr>
              <a:t>, Norway</a:t>
            </a:r>
          </a:p>
          <a:p>
            <a:r>
              <a:rPr lang="en-US" dirty="0">
                <a:latin typeface="Arial Narrow" pitchFamily="34" charset="0"/>
                <a:hlinkClick r:id="rId4"/>
              </a:rPr>
              <a:t>rase@ntnu.no</a:t>
            </a:r>
            <a:endParaRPr lang="en-US" dirty="0">
              <a:latin typeface="Arial Narrow" pitchFamily="34" charset="0"/>
            </a:endParaRPr>
          </a:p>
          <a:p>
            <a:r>
              <a:rPr lang="de-DE" dirty="0">
                <a:latin typeface="Arial Narrow" pitchFamily="34" charset="0"/>
              </a:rPr>
              <a:t>Tel: +47 936 97 921</a:t>
            </a:r>
          </a:p>
        </p:txBody>
      </p:sp>
      <p:sp>
        <p:nvSpPr>
          <p:cNvPr id="2" name="Slide Number Placeholder 1">
            <a:extLst>
              <a:ext uri="{FF2B5EF4-FFF2-40B4-BE49-F238E27FC236}">
                <a16:creationId xmlns:a16="http://schemas.microsoft.com/office/drawing/2014/main" id="{35E95FF2-8930-4519-A22B-34295E4FAEA0}"/>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128672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1CD95B-1772-4B60-A8A5-CA742A1B7364}"/>
              </a:ext>
            </a:extLst>
          </p:cNvPr>
          <p:cNvGraphicFramePr>
            <a:graphicFrameLocks noGrp="1"/>
          </p:cNvGraphicFramePr>
          <p:nvPr>
            <p:extLst>
              <p:ext uri="{D42A27DB-BD31-4B8C-83A1-F6EECF244321}">
                <p14:modId xmlns:p14="http://schemas.microsoft.com/office/powerpoint/2010/main" val="310762462"/>
              </p:ext>
            </p:extLst>
          </p:nvPr>
        </p:nvGraphicFramePr>
        <p:xfrm>
          <a:off x="301831" y="4113820"/>
          <a:ext cx="6899069" cy="1918544"/>
        </p:xfrm>
        <a:graphic>
          <a:graphicData uri="http://schemas.openxmlformats.org/drawingml/2006/table">
            <a:tbl>
              <a:tblPr firstRow="1" firstCol="1" bandRow="1">
                <a:tableStyleId>{F5AB1C69-6EDB-4FF4-983F-18BD219EF322}</a:tableStyleId>
              </a:tblPr>
              <a:tblGrid>
                <a:gridCol w="1471780">
                  <a:extLst>
                    <a:ext uri="{9D8B030D-6E8A-4147-A177-3AD203B41FA5}">
                      <a16:colId xmlns:a16="http://schemas.microsoft.com/office/drawing/2014/main" val="1147906923"/>
                    </a:ext>
                  </a:extLst>
                </a:gridCol>
                <a:gridCol w="2743305">
                  <a:extLst>
                    <a:ext uri="{9D8B030D-6E8A-4147-A177-3AD203B41FA5}">
                      <a16:colId xmlns:a16="http://schemas.microsoft.com/office/drawing/2014/main" val="3192520372"/>
                    </a:ext>
                  </a:extLst>
                </a:gridCol>
                <a:gridCol w="664684">
                  <a:extLst>
                    <a:ext uri="{9D8B030D-6E8A-4147-A177-3AD203B41FA5}">
                      <a16:colId xmlns:a16="http://schemas.microsoft.com/office/drawing/2014/main" val="90635015"/>
                    </a:ext>
                  </a:extLst>
                </a:gridCol>
                <a:gridCol w="685800">
                  <a:extLst>
                    <a:ext uri="{9D8B030D-6E8A-4147-A177-3AD203B41FA5}">
                      <a16:colId xmlns:a16="http://schemas.microsoft.com/office/drawing/2014/main" val="345365854"/>
                    </a:ext>
                  </a:extLst>
                </a:gridCol>
                <a:gridCol w="1333500">
                  <a:extLst>
                    <a:ext uri="{9D8B030D-6E8A-4147-A177-3AD203B41FA5}">
                      <a16:colId xmlns:a16="http://schemas.microsoft.com/office/drawing/2014/main" val="298304247"/>
                    </a:ext>
                  </a:extLst>
                </a:gridCol>
              </a:tblGrid>
              <a:tr h="273728">
                <a:tc>
                  <a:txBody>
                    <a:bodyPr/>
                    <a:lstStyle/>
                    <a:p>
                      <a:pPr marL="0" marR="0">
                        <a:lnSpc>
                          <a:spcPct val="115000"/>
                        </a:lnSpc>
                        <a:spcBef>
                          <a:spcPts val="0"/>
                        </a:spcBef>
                        <a:spcAft>
                          <a:spcPts val="800"/>
                        </a:spcAft>
                      </a:pPr>
                      <a:r>
                        <a:rPr lang="en-GB"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45754935"/>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Solar PV Technology</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31175938"/>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Wind Power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43115660"/>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576</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Bio-energy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85405479"/>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578</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Hybrid Energy Systems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4145194"/>
                  </a:ext>
                </a:extLst>
              </a:tr>
              <a:tr h="274136">
                <a:tc gridSpan="2">
                  <a:txBody>
                    <a:bodyPr/>
                    <a:lstStyle/>
                    <a:p>
                      <a:pPr marL="0" marR="0" algn="ctr">
                        <a:lnSpc>
                          <a:spcPct val="115000"/>
                        </a:lnSpc>
                        <a:spcBef>
                          <a:spcPts val="0"/>
                        </a:spcBef>
                        <a:spcAft>
                          <a:spcPts val="800"/>
                        </a:spcAft>
                      </a:pPr>
                      <a:r>
                        <a:rPr lang="en-GB" sz="1600" dirty="0">
                          <a:effectLst/>
                          <a:latin typeface="Arial Narrow" panose="020B0606020202030204" pitchFamily="34" charset="0"/>
                        </a:rPr>
                        <a:t>Sub-Total</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75448645"/>
                  </a:ext>
                </a:extLst>
              </a:tr>
              <a:tr h="274136">
                <a:tc gridSpan="2">
                  <a:txBody>
                    <a:bodyPr/>
                    <a:lstStyle/>
                    <a:p>
                      <a:pPr marL="0" marR="0" algn="ctr">
                        <a:lnSpc>
                          <a:spcPct val="115000"/>
                        </a:lnSpc>
                        <a:spcBef>
                          <a:spcPts val="0"/>
                        </a:spcBef>
                        <a:spcAft>
                          <a:spcPts val="800"/>
                        </a:spcAft>
                      </a:pPr>
                      <a:r>
                        <a:rPr lang="en-GB" sz="1600" dirty="0">
                          <a:effectLst/>
                          <a:latin typeface="Arial Narrow" panose="020B0606020202030204" pitchFamily="34" charset="0"/>
                        </a:rPr>
                        <a:t>Total</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9</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18</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18</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58291349"/>
                  </a:ext>
                </a:extLst>
              </a:tr>
            </a:tbl>
          </a:graphicData>
        </a:graphic>
      </p:graphicFrame>
      <p:sp>
        <p:nvSpPr>
          <p:cNvPr id="5" name="Rectangle 1">
            <a:extLst>
              <a:ext uri="{FF2B5EF4-FFF2-40B4-BE49-F238E27FC236}">
                <a16:creationId xmlns:a16="http://schemas.microsoft.com/office/drawing/2014/main" id="{69517CB4-9C2B-4FCE-9C00-2790F8B0CB2C}"/>
              </a:ext>
            </a:extLst>
          </p:cNvPr>
          <p:cNvSpPr>
            <a:spLocks noChangeArrowheads="1"/>
          </p:cNvSpPr>
          <p:nvPr/>
        </p:nvSpPr>
        <p:spPr bwMode="auto">
          <a:xfrm>
            <a:off x="286281" y="1464439"/>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One Semester Two</a:t>
            </a:r>
            <a:r>
              <a:rPr lang="en-US" altLang="en-US" sz="1600" dirty="0">
                <a:latin typeface="Arial Narrow" panose="020B0606020202030204" pitchFamily="34" charset="0"/>
              </a:rPr>
              <a:t>: </a:t>
            </a: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Core Courses</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F1DF368-3881-4797-9322-5EF1E7DC25E7}"/>
              </a:ext>
            </a:extLst>
          </p:cNvPr>
          <p:cNvSpPr/>
          <p:nvPr/>
        </p:nvSpPr>
        <p:spPr>
          <a:xfrm>
            <a:off x="190500" y="3672447"/>
            <a:ext cx="7010400" cy="338554"/>
          </a:xfrm>
          <a:prstGeom prst="rect">
            <a:avLst/>
          </a:prstGeom>
        </p:spPr>
        <p:txBody>
          <a:bodyPr wrap="square">
            <a:spAutoFit/>
          </a:bodyPr>
          <a:lstStyle/>
          <a:p>
            <a:r>
              <a:rPr lang="en-GB" altLang="en-US" sz="1600" b="1" dirty="0">
                <a:latin typeface="Arial Narrow" panose="020B0606020202030204" pitchFamily="34" charset="0"/>
                <a:ea typeface="Times New Roman" panose="02020603050405020304" pitchFamily="18" charset="0"/>
              </a:rPr>
              <a:t>Elective Courses</a:t>
            </a:r>
            <a:r>
              <a:rPr lang="en-US" altLang="en-US" sz="1600" dirty="0">
                <a:latin typeface="Arial Narrow" panose="020B0606020202030204" pitchFamily="34" charset="0"/>
              </a:rPr>
              <a:t>: </a:t>
            </a:r>
            <a:r>
              <a:rPr lang="en-GB" altLang="en-US" sz="1600" b="1" dirty="0">
                <a:latin typeface="Arial Narrow" panose="020B0606020202030204" pitchFamily="34" charset="0"/>
                <a:ea typeface="Times New Roman" panose="02020603050405020304" pitchFamily="18" charset="0"/>
              </a:rPr>
              <a:t>Students are required to select two courses from the following</a:t>
            </a:r>
            <a:endParaRPr lang="en-US" sz="1600" dirty="0">
              <a:latin typeface="Arial Narrow" panose="020B0606020202030204" pitchFamily="34" charset="0"/>
            </a:endParaRPr>
          </a:p>
        </p:txBody>
      </p:sp>
      <p:sp>
        <p:nvSpPr>
          <p:cNvPr id="7" name="Title 1">
            <a:extLst>
              <a:ext uri="{FF2B5EF4-FFF2-40B4-BE49-F238E27FC236}">
                <a16:creationId xmlns:a16="http://schemas.microsoft.com/office/drawing/2014/main" id="{C41A8B75-FB4B-4C22-B918-0AB58F649EFF}"/>
              </a:ext>
            </a:extLst>
          </p:cNvPr>
          <p:cNvSpPr txBox="1">
            <a:spLocks noGrp="1"/>
          </p:cNvSpPr>
          <p:nvPr>
            <p:ph type="title"/>
          </p:nvPr>
        </p:nvSpPr>
        <p:spPr>
          <a:xfrm>
            <a:off x="2019300" y="203530"/>
            <a:ext cx="5181600" cy="639762"/>
          </a:xfrm>
          <a:prstGeom prst="rect">
            <a:avLst/>
          </a:prstGeom>
          <a:ln>
            <a:solidFill>
              <a:schemeClr val="accent3">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Arial Narrow" panose="020B0606020202030204" pitchFamily="34" charset="0"/>
                <a:cs typeface="Times New Roman" panose="02020603050405020304" pitchFamily="18" charset="0"/>
              </a:rPr>
              <a:t>Overall Course Structure Contd.</a:t>
            </a:r>
            <a:endParaRPr lang="en-US" sz="3200" dirty="0"/>
          </a:p>
        </p:txBody>
      </p:sp>
      <p:pic>
        <p:nvPicPr>
          <p:cNvPr id="8" name="Picture 16">
            <a:extLst>
              <a:ext uri="{FF2B5EF4-FFF2-40B4-BE49-F238E27FC236}">
                <a16:creationId xmlns:a16="http://schemas.microsoft.com/office/drawing/2014/main" id="{B7C97891-14FD-4A8D-A56E-442E35FC11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9" name="Picture 2" descr="C:\Users\Home\Desktop\nmbu_logo-en.png">
            <a:extLst>
              <a:ext uri="{FF2B5EF4-FFF2-40B4-BE49-F238E27FC236}">
                <a16:creationId xmlns:a16="http://schemas.microsoft.com/office/drawing/2014/main" id="{281EBDBA-0021-41AC-9845-AA77A12911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0" name="Picture 2" descr="Image Results for ntnu ålesund">
            <a:extLst>
              <a:ext uri="{FF2B5EF4-FFF2-40B4-BE49-F238E27FC236}">
                <a16:creationId xmlns:a16="http://schemas.microsoft.com/office/drawing/2014/main" id="{88D06028-4854-44BE-BBEB-2E538D057E0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4694024-5C64-4354-A6A5-4AFB3604F9B6}"/>
              </a:ext>
            </a:extLst>
          </p:cNvPr>
          <p:cNvGraphicFramePr>
            <a:graphicFrameLocks noGrp="1"/>
          </p:cNvGraphicFramePr>
          <p:nvPr>
            <p:extLst>
              <p:ext uri="{D42A27DB-BD31-4B8C-83A1-F6EECF244321}">
                <p14:modId xmlns:p14="http://schemas.microsoft.com/office/powerpoint/2010/main" val="445539403"/>
              </p:ext>
            </p:extLst>
          </p:nvPr>
        </p:nvGraphicFramePr>
        <p:xfrm>
          <a:off x="273839" y="1884865"/>
          <a:ext cx="6899069" cy="1705709"/>
        </p:xfrm>
        <a:graphic>
          <a:graphicData uri="http://schemas.openxmlformats.org/drawingml/2006/table">
            <a:tbl>
              <a:tblPr firstRow="1" firstCol="1" bandRow="1">
                <a:tableStyleId>{F5AB1C69-6EDB-4FF4-983F-18BD219EF322}</a:tableStyleId>
              </a:tblPr>
              <a:tblGrid>
                <a:gridCol w="1458601">
                  <a:extLst>
                    <a:ext uri="{9D8B030D-6E8A-4147-A177-3AD203B41FA5}">
                      <a16:colId xmlns:a16="http://schemas.microsoft.com/office/drawing/2014/main" val="2724965593"/>
                    </a:ext>
                  </a:extLst>
                </a:gridCol>
                <a:gridCol w="2763360">
                  <a:extLst>
                    <a:ext uri="{9D8B030D-6E8A-4147-A177-3AD203B41FA5}">
                      <a16:colId xmlns:a16="http://schemas.microsoft.com/office/drawing/2014/main" val="3632062443"/>
                    </a:ext>
                  </a:extLst>
                </a:gridCol>
                <a:gridCol w="762000">
                  <a:extLst>
                    <a:ext uri="{9D8B030D-6E8A-4147-A177-3AD203B41FA5}">
                      <a16:colId xmlns:a16="http://schemas.microsoft.com/office/drawing/2014/main" val="1211419651"/>
                    </a:ext>
                  </a:extLst>
                </a:gridCol>
                <a:gridCol w="685800">
                  <a:extLst>
                    <a:ext uri="{9D8B030D-6E8A-4147-A177-3AD203B41FA5}">
                      <a16:colId xmlns:a16="http://schemas.microsoft.com/office/drawing/2014/main" val="3692914567"/>
                    </a:ext>
                  </a:extLst>
                </a:gridCol>
                <a:gridCol w="1229308">
                  <a:extLst>
                    <a:ext uri="{9D8B030D-6E8A-4147-A177-3AD203B41FA5}">
                      <a16:colId xmlns:a16="http://schemas.microsoft.com/office/drawing/2014/main" val="1159428722"/>
                    </a:ext>
                  </a:extLst>
                </a:gridCol>
              </a:tblGrid>
              <a:tr h="586413">
                <a:tc>
                  <a:txBody>
                    <a:bodyPr/>
                    <a:lstStyle/>
                    <a:p>
                      <a:pPr marL="0" marR="0">
                        <a:lnSpc>
                          <a:spcPct val="115000"/>
                        </a:lnSpc>
                        <a:spcBef>
                          <a:spcPts val="0"/>
                        </a:spcBef>
                        <a:spcAft>
                          <a:spcPts val="0"/>
                        </a:spcAft>
                      </a:pPr>
                      <a:r>
                        <a:rPr lang="en-GB"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600" dirty="0">
                          <a:effectLst/>
                          <a:latin typeface="Arial Narrow" panose="020B0606020202030204" pitchFamily="34" charset="0"/>
                        </a:rPr>
                        <a:t>Course  Title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41204369"/>
                  </a:ext>
                </a:extLst>
              </a:tr>
              <a:tr h="279824">
                <a:tc>
                  <a:txBody>
                    <a:bodyPr/>
                    <a:lstStyle/>
                    <a:p>
                      <a:pPr marL="0" marR="0">
                        <a:lnSpc>
                          <a:spcPct val="115000"/>
                        </a:lnSpc>
                        <a:spcBef>
                          <a:spcPts val="0"/>
                        </a:spcBef>
                        <a:spcAft>
                          <a:spcPts val="0"/>
                        </a:spcAft>
                      </a:pPr>
                      <a:r>
                        <a:rPr lang="en-GB" sz="1600">
                          <a:effectLst/>
                          <a:latin typeface="Arial Narrow" panose="020B0606020202030204" pitchFamily="34" charset="0"/>
                        </a:rPr>
                        <a:t>RET 550</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Research Methods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35025543"/>
                  </a:ext>
                </a:extLst>
              </a:tr>
              <a:tr h="279824">
                <a:tc>
                  <a:txBody>
                    <a:bodyPr/>
                    <a:lstStyle/>
                    <a:p>
                      <a:pPr marL="0" marR="0">
                        <a:lnSpc>
                          <a:spcPct val="115000"/>
                        </a:lnSpc>
                        <a:spcBef>
                          <a:spcPts val="0"/>
                        </a:spcBef>
                        <a:spcAft>
                          <a:spcPts val="0"/>
                        </a:spcAft>
                      </a:pPr>
                      <a:r>
                        <a:rPr lang="en-GB" sz="1600">
                          <a:effectLst/>
                          <a:latin typeface="Arial Narrow" panose="020B0606020202030204" pitchFamily="34" charset="0"/>
                        </a:rPr>
                        <a:t>RET 554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Project Analysis and Management</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96143691"/>
                  </a:ext>
                </a:extLst>
              </a:tr>
              <a:tr h="279824">
                <a:tc>
                  <a:txBody>
                    <a:bodyPr/>
                    <a:lstStyle/>
                    <a:p>
                      <a:pPr marL="0" marR="0">
                        <a:lnSpc>
                          <a:spcPct val="115000"/>
                        </a:lnSpc>
                        <a:spcBef>
                          <a:spcPts val="0"/>
                        </a:spcBef>
                        <a:spcAft>
                          <a:spcPts val="0"/>
                        </a:spcAft>
                      </a:pPr>
                      <a:r>
                        <a:rPr lang="en-GB" sz="1600">
                          <a:effectLst/>
                          <a:latin typeface="Arial Narrow" panose="020B0606020202030204" pitchFamily="34" charset="0"/>
                        </a:rPr>
                        <a:t>RET 556</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Renewable Energy Laboratory                                          </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1</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063549764"/>
                  </a:ext>
                </a:extLst>
              </a:tr>
              <a:tr h="279824">
                <a:tc gridSpan="2">
                  <a:txBody>
                    <a:bodyPr/>
                    <a:lstStyle/>
                    <a:p>
                      <a:pPr marL="0" marR="0" algn="ctr">
                        <a:lnSpc>
                          <a:spcPct val="115000"/>
                        </a:lnSpc>
                        <a:spcBef>
                          <a:spcPts val="0"/>
                        </a:spcBef>
                        <a:spcAft>
                          <a:spcPts val="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0"/>
                        </a:spcAft>
                      </a:pPr>
                      <a:r>
                        <a:rPr lang="en-GB" sz="1600">
                          <a:effectLst/>
                          <a:latin typeface="Arial Narrow" panose="020B0606020202030204" pitchFamily="34" charset="0"/>
                        </a:rPr>
                        <a:t>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10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dirty="0">
                          <a:effectLst/>
                          <a:latin typeface="Arial Narrow" panose="020B0606020202030204" pitchFamily="34" charset="0"/>
                          <a:ea typeface="Times New Roman" panose="02020603050405020304" pitchFamily="18" charset="0"/>
                        </a:rPr>
                        <a:t>9</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51626358"/>
                  </a:ext>
                </a:extLst>
              </a:tr>
            </a:tbl>
          </a:graphicData>
        </a:graphic>
      </p:graphicFrame>
      <p:sp>
        <p:nvSpPr>
          <p:cNvPr id="3" name="Slide Number Placeholder 2">
            <a:extLst>
              <a:ext uri="{FF2B5EF4-FFF2-40B4-BE49-F238E27FC236}">
                <a16:creationId xmlns:a16="http://schemas.microsoft.com/office/drawing/2014/main" id="{7BCB9DF5-52F6-4E50-AEC0-5B9CB0C75027}"/>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681757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2CE26B6-BAB1-4B80-AC3B-F38B7AF4D5ED}"/>
              </a:ext>
            </a:extLst>
          </p:cNvPr>
          <p:cNvGraphicFramePr>
            <a:graphicFrameLocks noGrp="1"/>
          </p:cNvGraphicFramePr>
          <p:nvPr>
            <p:extLst>
              <p:ext uri="{D42A27DB-BD31-4B8C-83A1-F6EECF244321}">
                <p14:modId xmlns:p14="http://schemas.microsoft.com/office/powerpoint/2010/main" val="869127269"/>
              </p:ext>
            </p:extLst>
          </p:nvPr>
        </p:nvGraphicFramePr>
        <p:xfrm>
          <a:off x="76201" y="1930779"/>
          <a:ext cx="7467599" cy="1025409"/>
        </p:xfrm>
        <a:graphic>
          <a:graphicData uri="http://schemas.openxmlformats.org/drawingml/2006/table">
            <a:tbl>
              <a:tblPr firstRow="1" firstCol="1" bandRow="1">
                <a:tableStyleId>{F5AB1C69-6EDB-4FF4-983F-18BD219EF322}</a:tableStyleId>
              </a:tblPr>
              <a:tblGrid>
                <a:gridCol w="1578799">
                  <a:extLst>
                    <a:ext uri="{9D8B030D-6E8A-4147-A177-3AD203B41FA5}">
                      <a16:colId xmlns:a16="http://schemas.microsoft.com/office/drawing/2014/main" val="1379452703"/>
                    </a:ext>
                  </a:extLst>
                </a:gridCol>
                <a:gridCol w="4209263">
                  <a:extLst>
                    <a:ext uri="{9D8B030D-6E8A-4147-A177-3AD203B41FA5}">
                      <a16:colId xmlns:a16="http://schemas.microsoft.com/office/drawing/2014/main" val="2858780474"/>
                    </a:ext>
                  </a:extLst>
                </a:gridCol>
                <a:gridCol w="537556">
                  <a:extLst>
                    <a:ext uri="{9D8B030D-6E8A-4147-A177-3AD203B41FA5}">
                      <a16:colId xmlns:a16="http://schemas.microsoft.com/office/drawing/2014/main" val="3924326724"/>
                    </a:ext>
                  </a:extLst>
                </a:gridCol>
                <a:gridCol w="532346">
                  <a:extLst>
                    <a:ext uri="{9D8B030D-6E8A-4147-A177-3AD203B41FA5}">
                      <a16:colId xmlns:a16="http://schemas.microsoft.com/office/drawing/2014/main" val="183575416"/>
                    </a:ext>
                  </a:extLst>
                </a:gridCol>
                <a:gridCol w="609635">
                  <a:extLst>
                    <a:ext uri="{9D8B030D-6E8A-4147-A177-3AD203B41FA5}">
                      <a16:colId xmlns:a16="http://schemas.microsoft.com/office/drawing/2014/main" val="2194027617"/>
                    </a:ext>
                  </a:extLst>
                </a:gridCol>
              </a:tblGrid>
              <a:tr h="514233">
                <a:tc>
                  <a:txBody>
                    <a:bodyPr/>
                    <a:lstStyle/>
                    <a:p>
                      <a:pPr marL="0" marR="0">
                        <a:lnSpc>
                          <a:spcPct val="115000"/>
                        </a:lnSpc>
                        <a:spcBef>
                          <a:spcPts val="0"/>
                        </a:spcBef>
                        <a:spcAft>
                          <a:spcPts val="0"/>
                        </a:spcAft>
                      </a:pPr>
                      <a:r>
                        <a:rPr lang="en-GB"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600" dirty="0">
                          <a:effectLst/>
                          <a:latin typeface="Arial Narrow" panose="020B0606020202030204" pitchFamily="34" charset="0"/>
                        </a:rPr>
                        <a:t>Course  Title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84374721"/>
                  </a:ext>
                </a:extLst>
              </a:tr>
              <a:tr h="252177">
                <a:tc>
                  <a:txBody>
                    <a:bodyPr/>
                    <a:lstStyle/>
                    <a:p>
                      <a:pPr marL="0" marR="0">
                        <a:lnSpc>
                          <a:spcPct val="115000"/>
                        </a:lnSpc>
                        <a:spcBef>
                          <a:spcPts val="0"/>
                        </a:spcBef>
                        <a:spcAft>
                          <a:spcPts val="0"/>
                        </a:spcAft>
                      </a:pPr>
                      <a:r>
                        <a:rPr lang="en-GB" sz="1600">
                          <a:effectLst/>
                          <a:latin typeface="Arial Narrow" panose="020B0606020202030204" pitchFamily="34" charset="0"/>
                        </a:rPr>
                        <a:t>RET 697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dirty="0">
                          <a:effectLst/>
                          <a:latin typeface="Arial Narrow" panose="020B0606020202030204" pitchFamily="34" charset="0"/>
                        </a:rPr>
                        <a:t>Research Project I</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24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12</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78846114"/>
                  </a:ext>
                </a:extLst>
              </a:tr>
              <a:tr h="252177">
                <a:tc>
                  <a:txBody>
                    <a:bodyPr/>
                    <a:lstStyle/>
                    <a:p>
                      <a:pPr marL="0" marR="0">
                        <a:lnSpc>
                          <a:spcPct val="115000"/>
                        </a:lnSpc>
                        <a:spcBef>
                          <a:spcPts val="0"/>
                        </a:spcBef>
                        <a:spcAft>
                          <a:spcPts val="0"/>
                        </a:spcAft>
                      </a:pPr>
                      <a:r>
                        <a:rPr lang="en-GB" sz="1600">
                          <a:effectLst/>
                          <a:latin typeface="Arial Narrow" panose="020B0606020202030204" pitchFamily="34" charset="0"/>
                        </a:rPr>
                        <a:t> </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24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dirty="0">
                          <a:effectLst/>
                          <a:latin typeface="Arial Narrow" panose="020B0606020202030204" pitchFamily="34" charset="0"/>
                        </a:rPr>
                        <a:t>12</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44681285"/>
                  </a:ext>
                </a:extLst>
              </a:tr>
            </a:tbl>
          </a:graphicData>
        </a:graphic>
      </p:graphicFrame>
      <p:graphicFrame>
        <p:nvGraphicFramePr>
          <p:cNvPr id="4" name="Table 3">
            <a:extLst>
              <a:ext uri="{FF2B5EF4-FFF2-40B4-BE49-F238E27FC236}">
                <a16:creationId xmlns:a16="http://schemas.microsoft.com/office/drawing/2014/main" id="{910E0D0B-D45D-42DE-8042-876FD843489C}"/>
              </a:ext>
            </a:extLst>
          </p:cNvPr>
          <p:cNvGraphicFramePr>
            <a:graphicFrameLocks noGrp="1"/>
          </p:cNvGraphicFramePr>
          <p:nvPr>
            <p:extLst>
              <p:ext uri="{D42A27DB-BD31-4B8C-83A1-F6EECF244321}">
                <p14:modId xmlns:p14="http://schemas.microsoft.com/office/powerpoint/2010/main" val="3162158380"/>
              </p:ext>
            </p:extLst>
          </p:nvPr>
        </p:nvGraphicFramePr>
        <p:xfrm>
          <a:off x="74647" y="3715921"/>
          <a:ext cx="7467599" cy="1018588"/>
        </p:xfrm>
        <a:graphic>
          <a:graphicData uri="http://schemas.openxmlformats.org/drawingml/2006/table">
            <a:tbl>
              <a:tblPr firstRow="1" firstCol="1" bandRow="1">
                <a:tableStyleId>{F5AB1C69-6EDB-4FF4-983F-18BD219EF322}</a:tableStyleId>
              </a:tblPr>
              <a:tblGrid>
                <a:gridCol w="1564246">
                  <a:extLst>
                    <a:ext uri="{9D8B030D-6E8A-4147-A177-3AD203B41FA5}">
                      <a16:colId xmlns:a16="http://schemas.microsoft.com/office/drawing/2014/main" val="3405321805"/>
                    </a:ext>
                  </a:extLst>
                </a:gridCol>
                <a:gridCol w="4170464">
                  <a:extLst>
                    <a:ext uri="{9D8B030D-6E8A-4147-A177-3AD203B41FA5}">
                      <a16:colId xmlns:a16="http://schemas.microsoft.com/office/drawing/2014/main" val="3701239622"/>
                    </a:ext>
                  </a:extLst>
                </a:gridCol>
                <a:gridCol w="532601">
                  <a:extLst>
                    <a:ext uri="{9D8B030D-6E8A-4147-A177-3AD203B41FA5}">
                      <a16:colId xmlns:a16="http://schemas.microsoft.com/office/drawing/2014/main" val="151937263"/>
                    </a:ext>
                  </a:extLst>
                </a:gridCol>
                <a:gridCol w="527438">
                  <a:extLst>
                    <a:ext uri="{9D8B030D-6E8A-4147-A177-3AD203B41FA5}">
                      <a16:colId xmlns:a16="http://schemas.microsoft.com/office/drawing/2014/main" val="951301037"/>
                    </a:ext>
                  </a:extLst>
                </a:gridCol>
                <a:gridCol w="672850">
                  <a:extLst>
                    <a:ext uri="{9D8B030D-6E8A-4147-A177-3AD203B41FA5}">
                      <a16:colId xmlns:a16="http://schemas.microsoft.com/office/drawing/2014/main" val="949128285"/>
                    </a:ext>
                  </a:extLst>
                </a:gridCol>
              </a:tblGrid>
              <a:tr h="507412">
                <a:tc>
                  <a:txBody>
                    <a:bodyPr/>
                    <a:lstStyle/>
                    <a:p>
                      <a:pPr marL="0" marR="0">
                        <a:lnSpc>
                          <a:spcPct val="115000"/>
                        </a:lnSpc>
                        <a:spcBef>
                          <a:spcPts val="0"/>
                        </a:spcBef>
                        <a:spcAft>
                          <a:spcPts val="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99107298"/>
                  </a:ext>
                </a:extLst>
              </a:tr>
              <a:tr h="242126">
                <a:tc>
                  <a:txBody>
                    <a:bodyPr/>
                    <a:lstStyle/>
                    <a:p>
                      <a:pPr marL="0" marR="0">
                        <a:lnSpc>
                          <a:spcPct val="115000"/>
                        </a:lnSpc>
                        <a:spcBef>
                          <a:spcPts val="0"/>
                        </a:spcBef>
                        <a:spcAft>
                          <a:spcPts val="0"/>
                        </a:spcAft>
                      </a:pPr>
                      <a:r>
                        <a:rPr lang="en-GB" sz="1600">
                          <a:effectLst/>
                          <a:latin typeface="Arial Narrow" panose="020B0606020202030204" pitchFamily="34" charset="0"/>
                        </a:rPr>
                        <a:t>RET 698</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Research Project II</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24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12</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04371794"/>
                  </a:ext>
                </a:extLst>
              </a:tr>
              <a:tr h="242126">
                <a:tc>
                  <a:txBody>
                    <a:bodyPr/>
                    <a:lstStyle/>
                    <a:p>
                      <a:pPr marL="0" marR="0">
                        <a:lnSpc>
                          <a:spcPct val="115000"/>
                        </a:lnSpc>
                        <a:spcBef>
                          <a:spcPts val="0"/>
                        </a:spcBef>
                        <a:spcAft>
                          <a:spcPts val="0"/>
                        </a:spcAft>
                      </a:pPr>
                      <a:r>
                        <a:rPr lang="en-GB" sz="1600">
                          <a:effectLst/>
                          <a:latin typeface="Arial Narrow" panose="020B0606020202030204" pitchFamily="34" charset="0"/>
                        </a:rPr>
                        <a:t> </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GB" sz="1600">
                          <a:effectLst/>
                          <a:latin typeface="Arial Narrow" panose="020B0606020202030204" pitchFamily="34" charset="0"/>
                        </a:rPr>
                        <a:t>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a:effectLst/>
                          <a:latin typeface="Arial Narrow" panose="020B0606020202030204" pitchFamily="34" charset="0"/>
                        </a:rPr>
                        <a:t>24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dirty="0">
                          <a:effectLst/>
                          <a:latin typeface="Arial Narrow" panose="020B0606020202030204" pitchFamily="34" charset="0"/>
                        </a:rPr>
                        <a:t>12</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23817049"/>
                  </a:ext>
                </a:extLst>
              </a:tr>
            </a:tbl>
          </a:graphicData>
        </a:graphic>
      </p:graphicFrame>
      <p:sp>
        <p:nvSpPr>
          <p:cNvPr id="8" name="Rectangle 1">
            <a:extLst>
              <a:ext uri="{FF2B5EF4-FFF2-40B4-BE49-F238E27FC236}">
                <a16:creationId xmlns:a16="http://schemas.microsoft.com/office/drawing/2014/main" id="{58AA1D62-5C0C-49CC-AF7D-029A9C0C8EC6}"/>
              </a:ext>
            </a:extLst>
          </p:cNvPr>
          <p:cNvSpPr>
            <a:spLocks noChangeArrowheads="1"/>
          </p:cNvSpPr>
          <p:nvPr/>
        </p:nvSpPr>
        <p:spPr bwMode="auto">
          <a:xfrm>
            <a:off x="190500" y="1523690"/>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Two Semester One</a:t>
            </a:r>
            <a:r>
              <a:rPr lang="en-US" altLang="en-US" sz="1600" dirty="0">
                <a:latin typeface="Arial Narrow" panose="020B060602020203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9D5E07E-3988-4578-8114-206345EB9150}"/>
              </a:ext>
            </a:extLst>
          </p:cNvPr>
          <p:cNvSpPr/>
          <p:nvPr/>
        </p:nvSpPr>
        <p:spPr>
          <a:xfrm>
            <a:off x="0" y="3108526"/>
            <a:ext cx="7010400" cy="338554"/>
          </a:xfrm>
          <a:prstGeom prst="rect">
            <a:avLst/>
          </a:prstGeom>
        </p:spPr>
        <p:txBody>
          <a:bodyPr wrap="square">
            <a:spAutoFit/>
          </a:bodyPr>
          <a:lstStyle/>
          <a:p>
            <a:r>
              <a:rPr lang="en-GB" sz="1600" b="1" dirty="0">
                <a:latin typeface="Arial Narrow" panose="020B0606020202030204" pitchFamily="34" charset="0"/>
              </a:rPr>
              <a:t>Year Two Semester Two</a:t>
            </a:r>
            <a:endParaRPr lang="en-US" sz="1600" dirty="0">
              <a:latin typeface="Arial Narrow" panose="020B0606020202030204" pitchFamily="34" charset="0"/>
            </a:endParaRPr>
          </a:p>
        </p:txBody>
      </p:sp>
      <p:sp>
        <p:nvSpPr>
          <p:cNvPr id="10" name="Title 1">
            <a:extLst>
              <a:ext uri="{FF2B5EF4-FFF2-40B4-BE49-F238E27FC236}">
                <a16:creationId xmlns:a16="http://schemas.microsoft.com/office/drawing/2014/main" id="{A8581F5B-FA4C-4A4C-812F-E434AFF798FF}"/>
              </a:ext>
            </a:extLst>
          </p:cNvPr>
          <p:cNvSpPr txBox="1">
            <a:spLocks/>
          </p:cNvSpPr>
          <p:nvPr/>
        </p:nvSpPr>
        <p:spPr>
          <a:xfrm>
            <a:off x="2019300" y="203530"/>
            <a:ext cx="5181600" cy="639762"/>
          </a:xfrm>
          <a:prstGeom prst="rect">
            <a:avLst/>
          </a:prstGeom>
          <a:ln>
            <a:solidFill>
              <a:schemeClr val="accent3">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a:latin typeface="Arial Narrow" panose="020B0606020202030204" pitchFamily="34" charset="0"/>
                <a:cs typeface="Times New Roman" panose="02020603050405020304" pitchFamily="18" charset="0"/>
              </a:rPr>
              <a:t>Overall Course Structure Contd.</a:t>
            </a:r>
            <a:endParaRPr lang="en-US" sz="3200" dirty="0"/>
          </a:p>
        </p:txBody>
      </p:sp>
      <p:pic>
        <p:nvPicPr>
          <p:cNvPr id="11" name="Picture 16">
            <a:extLst>
              <a:ext uri="{FF2B5EF4-FFF2-40B4-BE49-F238E27FC236}">
                <a16:creationId xmlns:a16="http://schemas.microsoft.com/office/drawing/2014/main" id="{1669CAAD-8D8F-45F2-96F4-844F2E90D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12" name="Picture 2" descr="C:\Users\Home\Desktop\nmbu_logo-en.png">
            <a:extLst>
              <a:ext uri="{FF2B5EF4-FFF2-40B4-BE49-F238E27FC236}">
                <a16:creationId xmlns:a16="http://schemas.microsoft.com/office/drawing/2014/main" id="{B674DF40-73C6-4924-9EAF-5DF533331C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3" name="Picture 2" descr="Image Results for ntnu ålesund">
            <a:extLst>
              <a:ext uri="{FF2B5EF4-FFF2-40B4-BE49-F238E27FC236}">
                <a16:creationId xmlns:a16="http://schemas.microsoft.com/office/drawing/2014/main" id="{7E4E3471-09D4-4353-9D94-A349C483120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9FAC22C-9999-456D-8212-7564BC3B55F3}"/>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595399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B39B-B8D1-46FE-870F-ABAB7E68A930}"/>
              </a:ext>
            </a:extLst>
          </p:cNvPr>
          <p:cNvSpPr>
            <a:spLocks noGrp="1"/>
          </p:cNvSpPr>
          <p:nvPr>
            <p:ph type="title"/>
          </p:nvPr>
        </p:nvSpPr>
        <p:spPr>
          <a:xfrm>
            <a:off x="1679369" y="274638"/>
            <a:ext cx="5635831" cy="736205"/>
          </a:xfrm>
          <a:ln>
            <a:solidFill>
              <a:schemeClr val="accent3">
                <a:lumMod val="75000"/>
              </a:schemeClr>
            </a:solidFill>
          </a:ln>
        </p:spPr>
        <p:txBody>
          <a:bodyPr>
            <a:normAutofit fontScale="90000"/>
          </a:bodyPr>
          <a:lstStyle/>
          <a:p>
            <a:r>
              <a:rPr lang="en-GB" b="1" dirty="0">
                <a:latin typeface="Arial Narrow" panose="020B0606020202030204" pitchFamily="34" charset="0"/>
              </a:rPr>
              <a:t>Employment Opportunities</a:t>
            </a:r>
            <a:endParaRPr lang="en-US" dirty="0"/>
          </a:p>
        </p:txBody>
      </p:sp>
      <p:sp>
        <p:nvSpPr>
          <p:cNvPr id="3" name="Rectangle 2">
            <a:extLst>
              <a:ext uri="{FF2B5EF4-FFF2-40B4-BE49-F238E27FC236}">
                <a16:creationId xmlns:a16="http://schemas.microsoft.com/office/drawing/2014/main" id="{29949973-A459-47B0-808A-95EB5BA79305}"/>
              </a:ext>
            </a:extLst>
          </p:cNvPr>
          <p:cNvSpPr/>
          <p:nvPr/>
        </p:nvSpPr>
        <p:spPr>
          <a:xfrm>
            <a:off x="152400" y="1646238"/>
            <a:ext cx="8839200" cy="3637406"/>
          </a:xfrm>
          <a:prstGeom prst="rect">
            <a:avLst/>
          </a:prstGeom>
          <a:ln>
            <a:solidFill>
              <a:schemeClr val="accent3">
                <a:lumMod val="75000"/>
              </a:schemeClr>
            </a:solidFill>
          </a:ln>
        </p:spPr>
        <p:txBody>
          <a:bodyPr wrap="square">
            <a:spAutoFit/>
          </a:bodyPr>
          <a:lstStyle/>
          <a:p>
            <a:pPr marL="228600" marR="0">
              <a:lnSpc>
                <a:spcPct val="115000"/>
              </a:lnSpc>
              <a:spcBef>
                <a:spcPts val="1200"/>
              </a:spcBef>
              <a:spcAft>
                <a:spcPts val="1200"/>
              </a:spcAft>
              <a:tabLst>
                <a:tab pos="441325" algn="l"/>
              </a:tabLst>
            </a:pP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 significant percentage of our graduates are already employed, however, for the few who may be looking for jobs,</a:t>
            </a:r>
            <a:r>
              <a:rPr lang="en-GB"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employment opportunities exist in the following areas:</a:t>
            </a:r>
            <a:endParaRPr lang="en-US" sz="2400" dirty="0">
              <a:latin typeface="Arial Narrow" panose="020B0606020202030204" pitchFamily="34" charset="0"/>
              <a:ea typeface="Times New Roman" panose="02020603050405020304" pitchFamily="18" charset="0"/>
            </a:endParaRP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Teach in the Technical Universities </a:t>
            </a: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Generation Companies like the Volta River Authority, and </a:t>
            </a:r>
            <a:r>
              <a:rPr lang="en-GB" sz="20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Aboadze</a:t>
            </a: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Thermal Power Company;</a:t>
            </a:r>
            <a:endParaRPr lang="en-US" sz="2000" dirty="0">
              <a:latin typeface="Arial Narrow" panose="020B0606020202030204" pitchFamily="34" charset="0"/>
              <a:ea typeface="Times New Roman" panose="02020603050405020304" pitchFamily="18" charset="0"/>
            </a:endParaRP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Government Ministries like the Ministry of Energy and the Ministry of Power;</a:t>
            </a:r>
            <a:endParaRPr lang="en-US" sz="2000" dirty="0">
              <a:latin typeface="Arial Narrow" panose="020B0606020202030204" pitchFamily="34" charset="0"/>
              <a:ea typeface="Times New Roman" panose="02020603050405020304" pitchFamily="18" charset="0"/>
            </a:endParaRPr>
          </a:p>
          <a:p>
            <a:pPr marL="457200" marR="0" lvl="0" indent="-457200">
              <a:lnSpc>
                <a:spcPct val="115000"/>
              </a:lnSpc>
              <a:spcBef>
                <a:spcPts val="0"/>
              </a:spcBef>
              <a:spcAft>
                <a:spcPts val="800"/>
              </a:spcAft>
              <a:buFont typeface="+mj-lt"/>
              <a:buAutoNum type="arabicPeriod"/>
              <a:tabLst>
                <a:tab pos="441325" algn="l"/>
              </a:tabLst>
            </a:pPr>
            <a:r>
              <a:rPr lang="en-GB" sz="2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Regulatory institutions in the Ghana and the West African sub-region like the West Africa Power Pool, the Energy Commission of Ghana, the Public Utilities and Regulatory Commission. </a:t>
            </a:r>
            <a:endParaRPr lang="en-US" sz="2000" dirty="0">
              <a:effectLst/>
              <a:latin typeface="Arial Narrow" panose="020B0606020202030204" pitchFamily="34" charset="0"/>
              <a:ea typeface="Times New Roman" panose="02020603050405020304" pitchFamily="18" charset="0"/>
            </a:endParaRPr>
          </a:p>
        </p:txBody>
      </p:sp>
      <p:pic>
        <p:nvPicPr>
          <p:cNvPr id="4" name="Picture 16">
            <a:extLst>
              <a:ext uri="{FF2B5EF4-FFF2-40B4-BE49-F238E27FC236}">
                <a16:creationId xmlns:a16="http://schemas.microsoft.com/office/drawing/2014/main" id="{E9FA7636-5924-4AB2-98BE-EAC3458381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2475"/>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FA38862C-20CD-4070-9552-6E0A165861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53" y="72475"/>
            <a:ext cx="1222257" cy="1295400"/>
          </a:xfrm>
          <a:prstGeom prst="rect">
            <a:avLst/>
          </a:prstGeom>
          <a:noFill/>
        </p:spPr>
      </p:pic>
      <p:pic>
        <p:nvPicPr>
          <p:cNvPr id="6" name="Picture 2" descr="Image Results for ntnu ålesund">
            <a:extLst>
              <a:ext uri="{FF2B5EF4-FFF2-40B4-BE49-F238E27FC236}">
                <a16:creationId xmlns:a16="http://schemas.microsoft.com/office/drawing/2014/main" id="{BF770323-BD4E-44EE-B276-54107D2ADD9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479AA84-92F8-4B29-B2F9-C0B82EF864C0}"/>
              </a:ext>
            </a:extLst>
          </p:cNvPr>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4050427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FFF6-DE13-4D98-A3D4-33C0BEEC2C3B}"/>
              </a:ext>
            </a:extLst>
          </p:cNvPr>
          <p:cNvSpPr>
            <a:spLocks noGrp="1"/>
          </p:cNvSpPr>
          <p:nvPr>
            <p:ph type="title"/>
          </p:nvPr>
        </p:nvSpPr>
        <p:spPr>
          <a:xfrm>
            <a:off x="1676400" y="274638"/>
            <a:ext cx="6096000" cy="1143000"/>
          </a:xfrm>
          <a:ln>
            <a:solidFill>
              <a:schemeClr val="accent3">
                <a:lumMod val="75000"/>
              </a:schemeClr>
            </a:solidFill>
          </a:ln>
        </p:spPr>
        <p:txBody>
          <a:bodyPr>
            <a:normAutofit/>
          </a:bodyPr>
          <a:lstStyle/>
          <a:p>
            <a:r>
              <a:rPr lang="en-GB" sz="3200" dirty="0">
                <a:latin typeface="Arial Narrow" panose="020B0606020202030204" pitchFamily="34" charset="0"/>
                <a:ea typeface="Times New Roman" panose="02020603050405020304" pitchFamily="18" charset="0"/>
                <a:cs typeface="Times New Roman" panose="02020603050405020304" pitchFamily="18" charset="0"/>
              </a:rPr>
              <a:t>PhD Sustainable Energy Technologies (PhD SETs)- Entry Requirements</a:t>
            </a:r>
            <a:endParaRPr lang="en-US" sz="3200" dirty="0"/>
          </a:p>
        </p:txBody>
      </p:sp>
      <p:pic>
        <p:nvPicPr>
          <p:cNvPr id="4" name="Picture 16">
            <a:extLst>
              <a:ext uri="{FF2B5EF4-FFF2-40B4-BE49-F238E27FC236}">
                <a16:creationId xmlns:a16="http://schemas.microsoft.com/office/drawing/2014/main" id="{59134E37-A062-4A4B-BFC1-5A98E0BC8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31" y="46038"/>
            <a:ext cx="1603169" cy="1371600"/>
          </a:xfrm>
          <a:prstGeom prst="rect">
            <a:avLst/>
          </a:prstGeom>
          <a:noFill/>
          <a:ln w="9525">
            <a:noFill/>
            <a:miter lim="800000"/>
            <a:headEnd/>
            <a:tailEnd/>
          </a:ln>
        </p:spPr>
      </p:pic>
      <p:pic>
        <p:nvPicPr>
          <p:cNvPr id="5" name="Picture 2" descr="C:\Users\Home\Desktop\nmbu_logo-en.png">
            <a:extLst>
              <a:ext uri="{FF2B5EF4-FFF2-40B4-BE49-F238E27FC236}">
                <a16:creationId xmlns:a16="http://schemas.microsoft.com/office/drawing/2014/main" id="{ABC8C64C-9272-4724-811F-9B37F1A693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7963" y="25717"/>
            <a:ext cx="1222257" cy="1295400"/>
          </a:xfrm>
          <a:prstGeom prst="rect">
            <a:avLst/>
          </a:prstGeom>
          <a:noFill/>
        </p:spPr>
      </p:pic>
      <p:pic>
        <p:nvPicPr>
          <p:cNvPr id="6" name="Picture 2" descr="Image Results for ntnu ålesund">
            <a:extLst>
              <a:ext uri="{FF2B5EF4-FFF2-40B4-BE49-F238E27FC236}">
                <a16:creationId xmlns:a16="http://schemas.microsoft.com/office/drawing/2014/main" id="{8CEB9807-2272-4A44-82CB-0092D8F9B83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2A59CD6-B3C9-45B6-91B3-006B358A011D}"/>
              </a:ext>
            </a:extLst>
          </p:cNvPr>
          <p:cNvSpPr/>
          <p:nvPr/>
        </p:nvSpPr>
        <p:spPr>
          <a:xfrm>
            <a:off x="0" y="1600200"/>
            <a:ext cx="9067800" cy="4509055"/>
          </a:xfrm>
          <a:prstGeom prst="rect">
            <a:avLst/>
          </a:prstGeom>
          <a:ln>
            <a:solidFill>
              <a:schemeClr val="accent3">
                <a:lumMod val="75000"/>
              </a:schemeClr>
            </a:solidFill>
          </a:ln>
        </p:spPr>
        <p:txBody>
          <a:bodyPr wrap="square">
            <a:spAutoFit/>
          </a:bodyPr>
          <a:lstStyle/>
          <a:p>
            <a:pPr marL="342900" marR="0" indent="0" algn="just">
              <a:spcBef>
                <a:spcPts val="1200"/>
              </a:spcBef>
              <a:spcAft>
                <a:spcPts val="1200"/>
              </a:spcAft>
            </a:pPr>
            <a:endParaRPr lang="en-GB" b="1" dirty="0">
              <a:latin typeface="Arial Narrow" panose="020B0606020202030204" pitchFamily="34" charset="0"/>
            </a:endParaRPr>
          </a:p>
          <a:p>
            <a:pPr algn="just">
              <a:lnSpc>
                <a:spcPct val="200000"/>
              </a:lnSpc>
            </a:pPr>
            <a:r>
              <a:rPr lang="en-GB" sz="2400" b="1" dirty="0">
                <a:solidFill>
                  <a:schemeClr val="accent3">
                    <a:lumMod val="50000"/>
                  </a:schemeClr>
                </a:solidFill>
                <a:latin typeface="Arial Narrow" panose="020B0606020202030204" pitchFamily="34" charset="0"/>
                <a:ea typeface="Times New Roman" panose="02020603050405020304" pitchFamily="18" charset="0"/>
              </a:rPr>
              <a:t>General Qualifications</a:t>
            </a:r>
          </a:p>
          <a:p>
            <a:pPr marL="285750" lvl="0" indent="-285750">
              <a:lnSpc>
                <a:spcPct val="200000"/>
              </a:lnSpc>
              <a:buFont typeface="Wingdings" panose="05000000000000000000" pitchFamily="2" charset="2"/>
              <a:buChar char="q"/>
            </a:pPr>
            <a:r>
              <a:rPr lang="en-US" sz="2400" dirty="0">
                <a:latin typeface="Arial Narrow" panose="020B0606020202030204" pitchFamily="34" charset="0"/>
              </a:rPr>
              <a:t>Applicants with good master’s or MPhil degree in Engineering or related field from a recognized University</a:t>
            </a:r>
          </a:p>
          <a:p>
            <a:pPr marL="285750" lvl="0" indent="-285750">
              <a:lnSpc>
                <a:spcPct val="200000"/>
              </a:lnSpc>
              <a:buFont typeface="Wingdings" panose="05000000000000000000" pitchFamily="2" charset="2"/>
              <a:buChar char="q"/>
            </a:pPr>
            <a:r>
              <a:rPr lang="en-US" sz="2400" dirty="0">
                <a:latin typeface="Arial Narrow" panose="020B0606020202030204" pitchFamily="34" charset="0"/>
              </a:rPr>
              <a:t>Submit PhD proposal to be assessed</a:t>
            </a:r>
          </a:p>
          <a:p>
            <a:pPr marL="285750" lvl="0" indent="-285750">
              <a:lnSpc>
                <a:spcPct val="200000"/>
              </a:lnSpc>
              <a:buFont typeface="Wingdings" panose="05000000000000000000" pitchFamily="2" charset="2"/>
              <a:buChar char="q"/>
            </a:pPr>
            <a:r>
              <a:rPr lang="en-US" sz="2400" dirty="0">
                <a:latin typeface="Arial Narrow" panose="020B0606020202030204" pitchFamily="34" charset="0"/>
              </a:rPr>
              <a:t>In addition, candidates must pass an interview.</a:t>
            </a:r>
            <a:endParaRPr lang="en-GB" b="1" spc="-5" dirty="0">
              <a:latin typeface="Arial Narrow" panose="020B0606020202030204" pitchFamily="34" charset="0"/>
              <a:ea typeface="Times New Roman" panose="02020603050405020304" pitchFamily="18" charset="0"/>
            </a:endParaRPr>
          </a:p>
          <a:p>
            <a:pPr>
              <a:lnSpc>
                <a:spcPct val="115000"/>
              </a:lnSpc>
              <a:spcAft>
                <a:spcPts val="800"/>
              </a:spcAft>
              <a:tabLst>
                <a:tab pos="441325" algn="l"/>
              </a:tabLst>
            </a:pPr>
            <a:r>
              <a:rPr lang="en-GB" dirty="0">
                <a:latin typeface="Arial Narrow" panose="020B060602020203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131D23D5-0478-4E7A-97D3-52CFFE301B56}"/>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632034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6FFB0-A7E6-437F-90CD-E95F20C4FC79}"/>
              </a:ext>
            </a:extLst>
          </p:cNvPr>
          <p:cNvSpPr/>
          <p:nvPr/>
        </p:nvSpPr>
        <p:spPr>
          <a:xfrm>
            <a:off x="0" y="1447154"/>
            <a:ext cx="4572000" cy="4820872"/>
          </a:xfrm>
          <a:prstGeom prst="rect">
            <a:avLst/>
          </a:prstGeom>
          <a:ln>
            <a:solidFill>
              <a:schemeClr val="accent3">
                <a:lumMod val="75000"/>
              </a:schemeClr>
            </a:solidFill>
          </a:ln>
        </p:spPr>
        <p:txBody>
          <a:bodyPr wrap="square">
            <a:spAutoFit/>
          </a:bodyPr>
          <a:lstStyle/>
          <a:p>
            <a:pPr marR="0" lvl="0">
              <a:lnSpc>
                <a:spcPct val="115000"/>
              </a:lnSpc>
              <a:spcBef>
                <a:spcPts val="0"/>
              </a:spcBef>
              <a:spcAft>
                <a:spcPts val="800"/>
              </a:spcAft>
              <a:tabLst>
                <a:tab pos="0" algn="l"/>
              </a:tabLst>
            </a:pPr>
            <a:r>
              <a:rPr lang="en-GB" b="1" dirty="0">
                <a:latin typeface="Arial Narrow" panose="020B0606020202030204" pitchFamily="34" charset="0"/>
              </a:rPr>
              <a:t>Assessment Requirements</a:t>
            </a:r>
          </a:p>
          <a:p>
            <a:pPr marR="0" lvl="0">
              <a:lnSpc>
                <a:spcPct val="115000"/>
              </a:lnSpc>
              <a:spcBef>
                <a:spcPts val="0"/>
              </a:spcBef>
              <a:spcAft>
                <a:spcPts val="800"/>
              </a:spcAft>
              <a:tabLst>
                <a:tab pos="0" algn="l"/>
              </a:tabLst>
            </a:pPr>
            <a:r>
              <a:rPr lang="en-GB" dirty="0">
                <a:latin typeface="Arial Narrow" panose="020B0606020202030204" pitchFamily="34" charset="0"/>
              </a:rPr>
              <a:t>The assessment of the students are based on the following forms:</a:t>
            </a:r>
          </a:p>
          <a:p>
            <a:pPr>
              <a:lnSpc>
                <a:spcPct val="115000"/>
              </a:lnSpc>
              <a:spcAft>
                <a:spcPts val="800"/>
              </a:spcAft>
              <a:tabLst>
                <a:tab pos="0" algn="l"/>
              </a:tabLst>
            </a:pPr>
            <a:r>
              <a:rPr lang="en-GB"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Written exercises, Oral presentations, Quizzes, Written examination.</a:t>
            </a: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tabLst>
                <a:tab pos="0" algn="l"/>
              </a:tabLst>
            </a:pPr>
            <a:r>
              <a:rPr lang="en-GB" b="1" dirty="0">
                <a:latin typeface="Arial Narrow" panose="020B0606020202030204" pitchFamily="34" charset="0"/>
              </a:rPr>
              <a:t>Continuous Assessment</a:t>
            </a:r>
            <a:endParaRPr lang="en-US" b="1" dirty="0">
              <a:latin typeface="Arial Narrow" panose="020B0606020202030204" pitchFamily="34" charset="0"/>
            </a:endParaRPr>
          </a:p>
          <a:p>
            <a:pPr marR="0" lvl="0">
              <a:lnSpc>
                <a:spcPct val="115000"/>
              </a:lnSpc>
              <a:spcBef>
                <a:spcPts val="0"/>
              </a:spcBef>
              <a:spcAft>
                <a:spcPts val="800"/>
              </a:spcAft>
              <a:tabLst>
                <a:tab pos="0" algn="l"/>
              </a:tabLst>
            </a:pPr>
            <a:r>
              <a:rPr lang="en-GB" dirty="0">
                <a:latin typeface="Arial Narrow" panose="020B0606020202030204" pitchFamily="34" charset="0"/>
                <a:ea typeface="Times New Roman" panose="02020603050405020304" pitchFamily="18" charset="0"/>
              </a:rPr>
              <a:t>-  40% comprises of quizzes, take home assignments, oral presentations and mid-semester examination. </a:t>
            </a:r>
          </a:p>
          <a:p>
            <a:pPr marR="0" lvl="0">
              <a:lnSpc>
                <a:spcPct val="115000"/>
              </a:lnSpc>
              <a:spcBef>
                <a:spcPts val="0"/>
              </a:spcBef>
              <a:spcAft>
                <a:spcPts val="800"/>
              </a:spcAft>
              <a:tabLst>
                <a:tab pos="0" algn="l"/>
              </a:tabLst>
            </a:pPr>
            <a:r>
              <a:rPr lang="en-GB" b="1" dirty="0">
                <a:latin typeface="Arial Narrow" panose="020B0606020202030204" pitchFamily="34" charset="0"/>
              </a:rPr>
              <a:t>End of Semester Examination</a:t>
            </a:r>
            <a:endParaRPr lang="en-US" b="1" dirty="0">
              <a:latin typeface="Times New Roman" panose="02020603050405020304" pitchFamily="18" charset="0"/>
            </a:endParaRPr>
          </a:p>
          <a:p>
            <a:pPr>
              <a:lnSpc>
                <a:spcPct val="115000"/>
              </a:lnSpc>
              <a:spcAft>
                <a:spcPts val="800"/>
              </a:spcAft>
            </a:pPr>
            <a:r>
              <a:rPr lang="en-GB" dirty="0">
                <a:latin typeface="Arial Narrow" panose="020B0606020202030204" pitchFamily="34" charset="0"/>
                <a:ea typeface="Times New Roman" panose="02020603050405020304" pitchFamily="18" charset="0"/>
              </a:rPr>
              <a:t>- 60% of the overall assessment and will be written under formal examination conditions at the end of the semester</a:t>
            </a:r>
            <a:endParaRPr lang="en-US" dirty="0">
              <a:latin typeface="Arial Narrow" panose="020B0606020202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BE0F8978-FEAE-4E75-B387-4867055D6EB3}"/>
              </a:ext>
            </a:extLst>
          </p:cNvPr>
          <p:cNvSpPr/>
          <p:nvPr/>
        </p:nvSpPr>
        <p:spPr>
          <a:xfrm>
            <a:off x="4587551" y="1463264"/>
            <a:ext cx="4419600" cy="384785"/>
          </a:xfrm>
          <a:prstGeom prst="rect">
            <a:avLst/>
          </a:prstGeom>
          <a:ln>
            <a:solidFill>
              <a:schemeClr val="accent3">
                <a:lumMod val="75000"/>
              </a:schemeClr>
            </a:solidFill>
          </a:ln>
        </p:spPr>
        <p:txBody>
          <a:bodyPr wrap="square">
            <a:spAutoFit/>
          </a:bodyPr>
          <a:lstStyle/>
          <a:p>
            <a:pPr>
              <a:lnSpc>
                <a:spcPct val="115000"/>
              </a:lnSpc>
              <a:spcAft>
                <a:spcPts val="800"/>
              </a:spcAft>
            </a:pPr>
            <a:r>
              <a:rPr lang="en-GB" b="1" dirty="0">
                <a:latin typeface="Arial Narrow" panose="020B0606020202030204" pitchFamily="34" charset="0"/>
              </a:rPr>
              <a:t>Graduation Requirements</a:t>
            </a:r>
            <a:endParaRPr lang="en-US" b="1" dirty="0">
              <a:latin typeface="Times New Roman" panose="02020603050405020304" pitchFamily="18" charset="0"/>
            </a:endParaRPr>
          </a:p>
        </p:txBody>
      </p:sp>
      <p:pic>
        <p:nvPicPr>
          <p:cNvPr id="5" name="Picture 16">
            <a:extLst>
              <a:ext uri="{FF2B5EF4-FFF2-40B4-BE49-F238E27FC236}">
                <a16:creationId xmlns:a16="http://schemas.microsoft.com/office/drawing/2014/main" id="{8985EC09-5DA8-447D-9742-4F6730FF66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5554"/>
            <a:ext cx="1603169" cy="1371600"/>
          </a:xfrm>
          <a:prstGeom prst="rect">
            <a:avLst/>
          </a:prstGeom>
          <a:noFill/>
          <a:ln w="9525">
            <a:noFill/>
            <a:miter lim="800000"/>
            <a:headEnd/>
            <a:tailEnd/>
          </a:ln>
        </p:spPr>
      </p:pic>
      <p:pic>
        <p:nvPicPr>
          <p:cNvPr id="6" name="Picture 2" descr="C:\Users\Home\Desktop\nmbu_logo-en.png">
            <a:extLst>
              <a:ext uri="{FF2B5EF4-FFF2-40B4-BE49-F238E27FC236}">
                <a16:creationId xmlns:a16="http://schemas.microsoft.com/office/drawing/2014/main" id="{0424B1FC-CB9B-4DF4-8893-106ED30515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7071" y="53783"/>
            <a:ext cx="1222257" cy="1295400"/>
          </a:xfrm>
          <a:prstGeom prst="rect">
            <a:avLst/>
          </a:prstGeom>
          <a:noFill/>
        </p:spPr>
      </p:pic>
      <p:pic>
        <p:nvPicPr>
          <p:cNvPr id="7" name="Picture 2" descr="Image Results for ntnu ålesund">
            <a:extLst>
              <a:ext uri="{FF2B5EF4-FFF2-40B4-BE49-F238E27FC236}">
                <a16:creationId xmlns:a16="http://schemas.microsoft.com/office/drawing/2014/main" id="{48C71792-B978-4187-9067-9B52D4B854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248400"/>
            <a:ext cx="2667000" cy="62973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CD5048E-17F0-4955-BA78-D32ADBBC60EC}"/>
              </a:ext>
            </a:extLst>
          </p:cNvPr>
          <p:cNvSpPr>
            <a:spLocks noGrp="1"/>
          </p:cNvSpPr>
          <p:nvPr>
            <p:ph type="title"/>
          </p:nvPr>
        </p:nvSpPr>
        <p:spPr>
          <a:xfrm>
            <a:off x="1623385" y="136506"/>
            <a:ext cx="5943600" cy="821094"/>
          </a:xfrm>
          <a:ln>
            <a:solidFill>
              <a:schemeClr val="accent3">
                <a:lumMod val="75000"/>
              </a:schemeClr>
            </a:solidFill>
          </a:ln>
        </p:spPr>
        <p:txBody>
          <a:bodyPr>
            <a:normAutofit fontScale="90000"/>
          </a:bodyPr>
          <a:lstStyle/>
          <a:p>
            <a:r>
              <a:rPr lang="en-GB" sz="3600" b="1" dirty="0">
                <a:latin typeface="Arial Narrow" panose="020B0606020202030204" pitchFamily="34" charset="0"/>
              </a:rPr>
              <a:t>Assessment and Graduation Requirement</a:t>
            </a:r>
            <a:endParaRPr lang="en-US" dirty="0"/>
          </a:p>
        </p:txBody>
      </p:sp>
      <p:sp>
        <p:nvSpPr>
          <p:cNvPr id="2" name="Rectangle 1">
            <a:extLst>
              <a:ext uri="{FF2B5EF4-FFF2-40B4-BE49-F238E27FC236}">
                <a16:creationId xmlns:a16="http://schemas.microsoft.com/office/drawing/2014/main" id="{12A9C5B8-4E5C-4E7B-BCD8-8A5DD0172911}"/>
              </a:ext>
            </a:extLst>
          </p:cNvPr>
          <p:cNvSpPr/>
          <p:nvPr/>
        </p:nvSpPr>
        <p:spPr>
          <a:xfrm>
            <a:off x="4595185" y="2111343"/>
            <a:ext cx="4572000" cy="4191212"/>
          </a:xfrm>
          <a:prstGeom prst="rect">
            <a:avLst/>
          </a:prstGeom>
          <a:ln>
            <a:solidFill>
              <a:srgbClr val="92D050"/>
            </a:solidFill>
          </a:ln>
        </p:spPr>
        <p:txBody>
          <a:bodyPr>
            <a:spAutoFit/>
          </a:bodyPr>
          <a:lstStyle/>
          <a:p>
            <a:pPr>
              <a:lnSpc>
                <a:spcPct val="115000"/>
              </a:lnSpc>
              <a:spcAft>
                <a:spcPts val="800"/>
              </a:spcAft>
            </a:pPr>
            <a:r>
              <a:rPr lang="en-US" dirty="0">
                <a:latin typeface="Arial Narrow" panose="020B0606020202030204" pitchFamily="34" charset="0"/>
                <a:ea typeface="Times New Roman" panose="02020603050405020304" pitchFamily="18" charset="0"/>
              </a:rPr>
              <a:t>For the award of the PhD SETs, the student must have:</a:t>
            </a:r>
          </a:p>
          <a:p>
            <a:pPr marL="342900" marR="0" lvl="0" indent="-342900">
              <a:lnSpc>
                <a:spcPct val="115000"/>
              </a:lnSpc>
              <a:spcBef>
                <a:spcPts val="0"/>
              </a:spcBef>
              <a:spcAft>
                <a:spcPts val="800"/>
              </a:spcAft>
              <a:buFont typeface="Symbol" panose="05050102010706020507" pitchFamily="18" charset="2"/>
              <a:buChar char=""/>
            </a:pPr>
            <a:r>
              <a:rPr lang="en-US" dirty="0">
                <a:latin typeface="Arial Narrow" panose="020B0606020202030204" pitchFamily="34" charset="0"/>
              </a:rPr>
              <a:t>Obtained a minimum pass mark of 50% in any examination;</a:t>
            </a:r>
            <a:endParaRPr lang="en-US" dirty="0"/>
          </a:p>
          <a:p>
            <a:pPr marL="342900" marR="0" lvl="0" indent="-342900">
              <a:lnSpc>
                <a:spcPct val="115000"/>
              </a:lnSpc>
              <a:spcBef>
                <a:spcPts val="0"/>
              </a:spcBef>
              <a:spcAft>
                <a:spcPts val="800"/>
              </a:spcAft>
              <a:buFont typeface="Symbol" panose="05050102010706020507" pitchFamily="18" charset="2"/>
              <a:buChar char=""/>
            </a:pPr>
            <a:r>
              <a:rPr lang="en-US" dirty="0">
                <a:latin typeface="Arial Narrow" panose="020B0606020202030204" pitchFamily="34" charset="0"/>
              </a:rPr>
              <a:t>Obtained a minimum pass mark of 65% in in a comprehensive examination;</a:t>
            </a:r>
            <a:endParaRPr lang="en-US" dirty="0"/>
          </a:p>
          <a:p>
            <a:pPr marL="342900" marR="0" lvl="0" indent="-342900">
              <a:lnSpc>
                <a:spcPct val="115000"/>
              </a:lnSpc>
              <a:spcBef>
                <a:spcPts val="0"/>
              </a:spcBef>
              <a:spcAft>
                <a:spcPts val="800"/>
              </a:spcAft>
              <a:buFont typeface="Symbol" panose="05050102010706020507" pitchFamily="18" charset="2"/>
              <a:buChar char=""/>
            </a:pPr>
            <a:r>
              <a:rPr lang="en-US" dirty="0">
                <a:latin typeface="Arial Narrow" panose="020B0606020202030204" pitchFamily="34" charset="0"/>
              </a:rPr>
              <a:t>achieved a minimum credit of 112 credit hours;</a:t>
            </a:r>
            <a:endParaRPr lang="en-US" dirty="0"/>
          </a:p>
          <a:p>
            <a:pPr marL="342900" marR="0" lvl="0" indent="-342900">
              <a:lnSpc>
                <a:spcPct val="115000"/>
              </a:lnSpc>
              <a:spcBef>
                <a:spcPts val="0"/>
              </a:spcBef>
              <a:spcAft>
                <a:spcPts val="800"/>
              </a:spcAft>
              <a:buFont typeface="Symbol" panose="05050102010706020507" pitchFamily="18" charset="2"/>
              <a:buChar char=""/>
            </a:pPr>
            <a:r>
              <a:rPr lang="en-US" dirty="0">
                <a:latin typeface="Arial Narrow" panose="020B0606020202030204" pitchFamily="34" charset="0"/>
              </a:rPr>
              <a:t>obtained a minimum CWA of 55.00; </a:t>
            </a:r>
            <a:endParaRPr lang="en-US" dirty="0"/>
          </a:p>
          <a:p>
            <a:pPr marL="342900" marR="0" lvl="0" indent="-342900">
              <a:lnSpc>
                <a:spcPct val="115000"/>
              </a:lnSpc>
              <a:spcBef>
                <a:spcPts val="0"/>
              </a:spcBef>
              <a:spcAft>
                <a:spcPts val="800"/>
              </a:spcAft>
              <a:buFont typeface="Symbol" panose="05050102010706020507" pitchFamily="18" charset="2"/>
              <a:buChar char=""/>
            </a:pPr>
            <a:r>
              <a:rPr lang="en-US" dirty="0">
                <a:latin typeface="Arial Narrow" panose="020B0606020202030204" pitchFamily="34" charset="0"/>
              </a:rPr>
              <a:t>submitted at least two publications from thesis in a reputable journal</a:t>
            </a:r>
            <a:r>
              <a:rPr lang="en-US" dirty="0">
                <a:solidFill>
                  <a:srgbClr val="353535"/>
                </a:solidFill>
                <a:latin typeface="Arial Narrow" panose="020B0606020202030204" pitchFamily="34" charset="0"/>
              </a:rPr>
              <a:t>;</a:t>
            </a:r>
            <a:r>
              <a:rPr lang="en-US" dirty="0">
                <a:latin typeface="Arial Narrow" panose="020B0606020202030204" pitchFamily="34" charset="0"/>
              </a:rPr>
              <a:t> and</a:t>
            </a:r>
            <a:endParaRPr lang="en-US" dirty="0"/>
          </a:p>
          <a:p>
            <a:pPr marL="342900" marR="0" lvl="0" indent="-342900">
              <a:lnSpc>
                <a:spcPct val="115000"/>
              </a:lnSpc>
              <a:spcBef>
                <a:spcPts val="0"/>
              </a:spcBef>
              <a:spcAft>
                <a:spcPts val="800"/>
              </a:spcAft>
              <a:buFont typeface="Symbol" panose="05050102010706020507" pitchFamily="18" charset="2"/>
              <a:buChar char=""/>
            </a:pPr>
            <a:r>
              <a:rPr lang="en-US" dirty="0">
                <a:latin typeface="Arial Narrow" panose="020B0606020202030204" pitchFamily="34" charset="0"/>
              </a:rPr>
              <a:t>submitted and successfully defended a Thesis.</a:t>
            </a:r>
            <a:endParaRPr lang="en-US" dirty="0">
              <a:effectLst/>
            </a:endParaRPr>
          </a:p>
        </p:txBody>
      </p:sp>
      <p:sp>
        <p:nvSpPr>
          <p:cNvPr id="9" name="Slide Number Placeholder 8">
            <a:extLst>
              <a:ext uri="{FF2B5EF4-FFF2-40B4-BE49-F238E27FC236}">
                <a16:creationId xmlns:a16="http://schemas.microsoft.com/office/drawing/2014/main" id="{C741E4F3-50D5-4536-BB2B-9D9A4911B3A4}"/>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947137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D58C5FE-8253-4898-AA97-A70D06523853}"/>
              </a:ext>
            </a:extLst>
          </p:cNvPr>
          <p:cNvGraphicFramePr>
            <a:graphicFrameLocks noGrp="1"/>
          </p:cNvGraphicFramePr>
          <p:nvPr/>
        </p:nvGraphicFramePr>
        <p:xfrm>
          <a:off x="242596" y="4546188"/>
          <a:ext cx="8596604" cy="1788735"/>
        </p:xfrm>
        <a:graphic>
          <a:graphicData uri="http://schemas.openxmlformats.org/drawingml/2006/table">
            <a:tbl>
              <a:tblPr firstRow="1" firstCol="1" bandRow="1">
                <a:tableStyleId>{F5AB1C69-6EDB-4FF4-983F-18BD219EF322}</a:tableStyleId>
              </a:tblPr>
              <a:tblGrid>
                <a:gridCol w="1833915">
                  <a:extLst>
                    <a:ext uri="{9D8B030D-6E8A-4147-A177-3AD203B41FA5}">
                      <a16:colId xmlns:a16="http://schemas.microsoft.com/office/drawing/2014/main" val="1471218989"/>
                    </a:ext>
                  </a:extLst>
                </a:gridCol>
                <a:gridCol w="4889433">
                  <a:extLst>
                    <a:ext uri="{9D8B030D-6E8A-4147-A177-3AD203B41FA5}">
                      <a16:colId xmlns:a16="http://schemas.microsoft.com/office/drawing/2014/main" val="373095432"/>
                    </a:ext>
                  </a:extLst>
                </a:gridCol>
                <a:gridCol w="624419">
                  <a:extLst>
                    <a:ext uri="{9D8B030D-6E8A-4147-A177-3AD203B41FA5}">
                      <a16:colId xmlns:a16="http://schemas.microsoft.com/office/drawing/2014/main" val="1599140838"/>
                    </a:ext>
                  </a:extLst>
                </a:gridCol>
                <a:gridCol w="618366">
                  <a:extLst>
                    <a:ext uri="{9D8B030D-6E8A-4147-A177-3AD203B41FA5}">
                      <a16:colId xmlns:a16="http://schemas.microsoft.com/office/drawing/2014/main" val="1573414556"/>
                    </a:ext>
                  </a:extLst>
                </a:gridCol>
                <a:gridCol w="630471">
                  <a:extLst>
                    <a:ext uri="{9D8B030D-6E8A-4147-A177-3AD203B41FA5}">
                      <a16:colId xmlns:a16="http://schemas.microsoft.com/office/drawing/2014/main" val="4064272798"/>
                    </a:ext>
                  </a:extLst>
                </a:gridCol>
              </a:tblGrid>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Course Code</a:t>
                      </a:r>
                      <a:endParaRPr lang="en-US" sz="16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22936140"/>
                  </a:ext>
                </a:extLst>
              </a:tr>
              <a:tr h="0">
                <a:tc>
                  <a:txBody>
                    <a:bodyPr/>
                    <a:lstStyle/>
                    <a:p>
                      <a:pPr marL="0" marR="0">
                        <a:lnSpc>
                          <a:spcPct val="115000"/>
                        </a:lnSpc>
                        <a:spcBef>
                          <a:spcPts val="0"/>
                        </a:spcBef>
                        <a:spcAft>
                          <a:spcPts val="800"/>
                        </a:spcAft>
                      </a:pPr>
                      <a:r>
                        <a:rPr lang="en-GB" sz="1600" dirty="0">
                          <a:effectLst/>
                          <a:latin typeface="Arial Narrow" panose="020B0606020202030204" pitchFamily="34" charset="0"/>
                        </a:rPr>
                        <a:t>RET 571</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Liquid Biofuel Production Systems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05725874"/>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Biogas Technology</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572268197"/>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575</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Solar Thermal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75562293"/>
                  </a:ext>
                </a:extLst>
              </a:tr>
              <a:tr h="0">
                <a:tc>
                  <a:txBody>
                    <a:bodyPr/>
                    <a:lstStyle/>
                    <a:p>
                      <a:pPr marL="0" marR="0">
                        <a:lnSpc>
                          <a:spcPct val="115000"/>
                        </a:lnSpc>
                        <a:spcBef>
                          <a:spcPts val="0"/>
                        </a:spcBef>
                        <a:spcAft>
                          <a:spcPts val="800"/>
                        </a:spcAft>
                      </a:pPr>
                      <a:r>
                        <a:rPr lang="en-GB" sz="1600">
                          <a:effectLst/>
                          <a:latin typeface="Arial Narrow" panose="020B0606020202030204" pitchFamily="34" charset="0"/>
                        </a:rPr>
                        <a:t>RET 577</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Small Hydropower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3444823"/>
                  </a:ext>
                </a:extLst>
              </a:tr>
              <a:tr h="46355">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67563035"/>
                  </a:ext>
                </a:extLst>
              </a:tr>
              <a:tr h="0">
                <a:tc gridSpan="2">
                  <a:txBody>
                    <a:bodyPr/>
                    <a:lstStyle/>
                    <a:p>
                      <a:pPr marL="0" marR="0" algn="ctr">
                        <a:lnSpc>
                          <a:spcPct val="115000"/>
                        </a:lnSpc>
                        <a:spcBef>
                          <a:spcPts val="0"/>
                        </a:spcBef>
                        <a:spcAft>
                          <a:spcPts val="800"/>
                        </a:spcAft>
                      </a:pPr>
                      <a:r>
                        <a:rPr lang="en-GB" sz="1600">
                          <a:effectLst/>
                          <a:latin typeface="Arial Narrow" panose="020B0606020202030204" pitchFamily="34" charset="0"/>
                        </a:rPr>
                        <a:t>Total</a:t>
                      </a:r>
                      <a:endParaRPr lang="en-US" sz="160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13</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10</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18</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44901900"/>
                  </a:ext>
                </a:extLst>
              </a:tr>
            </a:tbl>
          </a:graphicData>
        </a:graphic>
      </p:graphicFrame>
      <p:sp>
        <p:nvSpPr>
          <p:cNvPr id="5" name="Rectangle 4">
            <a:extLst>
              <a:ext uri="{FF2B5EF4-FFF2-40B4-BE49-F238E27FC236}">
                <a16:creationId xmlns:a16="http://schemas.microsoft.com/office/drawing/2014/main" id="{3BD02B6A-6EF2-4345-A2B4-EC8E5731857F}"/>
              </a:ext>
            </a:extLst>
          </p:cNvPr>
          <p:cNvSpPr/>
          <p:nvPr/>
        </p:nvSpPr>
        <p:spPr>
          <a:xfrm>
            <a:off x="533400" y="1637154"/>
            <a:ext cx="4572001" cy="369332"/>
          </a:xfrm>
          <a:prstGeom prst="rect">
            <a:avLst/>
          </a:prstGeom>
        </p:spPr>
        <p:txBody>
          <a:bodyPr>
            <a:spAutoFit/>
          </a:bodyPr>
          <a:lstStyle/>
          <a:p>
            <a:pPr lvl="0" eaLnBrk="0" fontAlgn="base" hangingPunct="0">
              <a:spcBef>
                <a:spcPct val="0"/>
              </a:spcBef>
              <a:spcAft>
                <a:spcPct val="0"/>
              </a:spcAft>
              <a:tabLst>
                <a:tab pos="457200" algn="l"/>
                <a:tab pos="914400" algn="l"/>
                <a:tab pos="1371600" algn="l"/>
                <a:tab pos="1924050" algn="l"/>
              </a:tabLst>
            </a:pPr>
            <a:r>
              <a:rPr lang="en-GB" altLang="en-US" b="1" dirty="0">
                <a:latin typeface="Arial Narrow" panose="020B0606020202030204" pitchFamily="34" charset="0"/>
                <a:ea typeface="Times New Roman" panose="02020603050405020304" pitchFamily="18" charset="0"/>
              </a:rPr>
              <a:t>Year One Semester One Courses: Courses</a:t>
            </a:r>
            <a:endParaRPr lang="en-US" altLang="en-US" sz="800" dirty="0"/>
          </a:p>
        </p:txBody>
      </p:sp>
      <p:sp>
        <p:nvSpPr>
          <p:cNvPr id="6" name="Rectangle 5">
            <a:extLst>
              <a:ext uri="{FF2B5EF4-FFF2-40B4-BE49-F238E27FC236}">
                <a16:creationId xmlns:a16="http://schemas.microsoft.com/office/drawing/2014/main" id="{B5973258-615F-484E-9648-CD4EE7A4858B}"/>
              </a:ext>
            </a:extLst>
          </p:cNvPr>
          <p:cNvSpPr/>
          <p:nvPr/>
        </p:nvSpPr>
        <p:spPr>
          <a:xfrm>
            <a:off x="183502" y="3940936"/>
            <a:ext cx="7848600" cy="492443"/>
          </a:xfrm>
          <a:prstGeom prst="rect">
            <a:avLst/>
          </a:prstGeom>
        </p:spPr>
        <p:txBody>
          <a:bodyPr wrap="square">
            <a:spAutoFit/>
          </a:bodyPr>
          <a:lstStyle/>
          <a:p>
            <a:pPr eaLnBrk="0" fontAlgn="base" hangingPunct="0">
              <a:spcBef>
                <a:spcPct val="0"/>
              </a:spcBef>
              <a:spcAft>
                <a:spcPct val="0"/>
              </a:spcAft>
              <a:tabLst>
                <a:tab pos="457200" algn="l"/>
                <a:tab pos="914400" algn="l"/>
                <a:tab pos="1371600" algn="l"/>
                <a:tab pos="1924050" algn="l"/>
              </a:tabLst>
            </a:pPr>
            <a:r>
              <a:rPr lang="en-GB" altLang="en-US" b="1" dirty="0">
                <a:latin typeface="Arial Narrow" panose="020B0606020202030204" pitchFamily="34" charset="0"/>
                <a:ea typeface="Times New Roman" panose="02020603050405020304" pitchFamily="18" charset="0"/>
              </a:rPr>
              <a:t>Elective Courses – Students are to select one course from the following</a:t>
            </a:r>
            <a:endParaRPr lang="en-US" sz="800" dirty="0"/>
          </a:p>
          <a:p>
            <a:pPr lvl="0" eaLnBrk="0" fontAlgn="base" hangingPunct="0">
              <a:spcBef>
                <a:spcPct val="0"/>
              </a:spcBef>
              <a:spcAft>
                <a:spcPct val="0"/>
              </a:spcAft>
              <a:tabLst>
                <a:tab pos="457200" algn="l"/>
                <a:tab pos="914400" algn="l"/>
                <a:tab pos="1371600" algn="l"/>
                <a:tab pos="1924050" algn="l"/>
              </a:tabLst>
            </a:pPr>
            <a:endParaRPr lang="en-US" altLang="en-US" sz="800" dirty="0"/>
          </a:p>
        </p:txBody>
      </p:sp>
      <p:pic>
        <p:nvPicPr>
          <p:cNvPr id="8" name="Picture 16">
            <a:extLst>
              <a:ext uri="{FF2B5EF4-FFF2-40B4-BE49-F238E27FC236}">
                <a16:creationId xmlns:a16="http://schemas.microsoft.com/office/drawing/2014/main" id="{FA98EA68-C2F6-4785-87CE-A119F02441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831" y="228600"/>
            <a:ext cx="1603169" cy="1371600"/>
          </a:xfrm>
          <a:prstGeom prst="rect">
            <a:avLst/>
          </a:prstGeom>
          <a:noFill/>
          <a:ln w="9525">
            <a:noFill/>
            <a:miter lim="800000"/>
            <a:headEnd/>
            <a:tailEnd/>
          </a:ln>
        </p:spPr>
      </p:pic>
      <p:pic>
        <p:nvPicPr>
          <p:cNvPr id="9" name="Picture 2" descr="C:\Users\Home\Desktop\nmbu_logo-en.png">
            <a:extLst>
              <a:ext uri="{FF2B5EF4-FFF2-40B4-BE49-F238E27FC236}">
                <a16:creationId xmlns:a16="http://schemas.microsoft.com/office/drawing/2014/main" id="{7A0F2824-E5CA-493E-8266-F95ECAA97E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228600"/>
            <a:ext cx="1222257" cy="1295400"/>
          </a:xfrm>
          <a:prstGeom prst="rect">
            <a:avLst/>
          </a:prstGeom>
          <a:noFill/>
        </p:spPr>
      </p:pic>
      <p:pic>
        <p:nvPicPr>
          <p:cNvPr id="10" name="Picture 2" descr="Image Results for ntnu ålesund">
            <a:extLst>
              <a:ext uri="{FF2B5EF4-FFF2-40B4-BE49-F238E27FC236}">
                <a16:creationId xmlns:a16="http://schemas.microsoft.com/office/drawing/2014/main" id="{39E1EFAF-4081-4DA5-AB0D-599BCA3B12C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BA62C27-2410-4ECF-9BF9-B9864867DC5E}"/>
              </a:ext>
            </a:extLst>
          </p:cNvPr>
          <p:cNvSpPr txBox="1">
            <a:spLocks/>
          </p:cNvSpPr>
          <p:nvPr/>
        </p:nvSpPr>
        <p:spPr>
          <a:xfrm>
            <a:off x="2286000" y="274638"/>
            <a:ext cx="4801870" cy="639762"/>
          </a:xfrm>
          <a:prstGeom prst="rect">
            <a:avLst/>
          </a:prstGeom>
          <a:ln>
            <a:solidFill>
              <a:schemeClr val="accent3">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Arial Narrow" panose="020B0606020202030204" pitchFamily="34" charset="0"/>
                <a:cs typeface="Times New Roman" panose="02020603050405020304" pitchFamily="18" charset="0"/>
              </a:rPr>
              <a:t>Overall Course Structure</a:t>
            </a:r>
            <a:endParaRPr lang="en-US" sz="3200" dirty="0"/>
          </a:p>
        </p:txBody>
      </p:sp>
      <p:graphicFrame>
        <p:nvGraphicFramePr>
          <p:cNvPr id="4" name="Table 3">
            <a:extLst>
              <a:ext uri="{FF2B5EF4-FFF2-40B4-BE49-F238E27FC236}">
                <a16:creationId xmlns:a16="http://schemas.microsoft.com/office/drawing/2014/main" id="{EDF52CBE-089E-4440-8801-0638F6A80621}"/>
              </a:ext>
            </a:extLst>
          </p:cNvPr>
          <p:cNvGraphicFramePr>
            <a:graphicFrameLocks noGrp="1"/>
          </p:cNvGraphicFramePr>
          <p:nvPr>
            <p:extLst>
              <p:ext uri="{D42A27DB-BD31-4B8C-83A1-F6EECF244321}">
                <p14:modId xmlns:p14="http://schemas.microsoft.com/office/powerpoint/2010/main" val="3159264880"/>
              </p:ext>
            </p:extLst>
          </p:nvPr>
        </p:nvGraphicFramePr>
        <p:xfrm>
          <a:off x="183502" y="2006486"/>
          <a:ext cx="8198497" cy="1601716"/>
        </p:xfrm>
        <a:graphic>
          <a:graphicData uri="http://schemas.openxmlformats.org/drawingml/2006/table">
            <a:tbl>
              <a:tblPr firstRow="1" firstCol="1" bandRow="1">
                <a:tableStyleId>{F5AB1C69-6EDB-4FF4-983F-18BD219EF322}</a:tableStyleId>
              </a:tblPr>
              <a:tblGrid>
                <a:gridCol w="1748987">
                  <a:extLst>
                    <a:ext uri="{9D8B030D-6E8A-4147-A177-3AD203B41FA5}">
                      <a16:colId xmlns:a16="http://schemas.microsoft.com/office/drawing/2014/main" val="914332305"/>
                    </a:ext>
                  </a:extLst>
                </a:gridCol>
                <a:gridCol w="4663003">
                  <a:extLst>
                    <a:ext uri="{9D8B030D-6E8A-4147-A177-3AD203B41FA5}">
                      <a16:colId xmlns:a16="http://schemas.microsoft.com/office/drawing/2014/main" val="757936105"/>
                    </a:ext>
                  </a:extLst>
                </a:gridCol>
                <a:gridCol w="595503">
                  <a:extLst>
                    <a:ext uri="{9D8B030D-6E8A-4147-A177-3AD203B41FA5}">
                      <a16:colId xmlns:a16="http://schemas.microsoft.com/office/drawing/2014/main" val="4041328160"/>
                    </a:ext>
                  </a:extLst>
                </a:gridCol>
                <a:gridCol w="589729">
                  <a:extLst>
                    <a:ext uri="{9D8B030D-6E8A-4147-A177-3AD203B41FA5}">
                      <a16:colId xmlns:a16="http://schemas.microsoft.com/office/drawing/2014/main" val="3997048022"/>
                    </a:ext>
                  </a:extLst>
                </a:gridCol>
                <a:gridCol w="601275">
                  <a:extLst>
                    <a:ext uri="{9D8B030D-6E8A-4147-A177-3AD203B41FA5}">
                      <a16:colId xmlns:a16="http://schemas.microsoft.com/office/drawing/2014/main" val="377929117"/>
                    </a:ext>
                  </a:extLst>
                </a:gridCol>
              </a:tblGrid>
              <a:tr h="262934">
                <a:tc>
                  <a:txBody>
                    <a:bodyPr/>
                    <a:lstStyle/>
                    <a:p>
                      <a:pPr marL="0" marR="0">
                        <a:lnSpc>
                          <a:spcPct val="115000"/>
                        </a:lnSpc>
                        <a:spcBef>
                          <a:spcPts val="0"/>
                        </a:spcBef>
                        <a:spcAft>
                          <a:spcPts val="800"/>
                        </a:spcAft>
                      </a:pPr>
                      <a:r>
                        <a:rPr lang="en-US"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9850647"/>
                  </a:ext>
                </a:extLst>
              </a:tr>
              <a:tr h="262934">
                <a:tc>
                  <a:txBody>
                    <a:bodyPr/>
                    <a:lstStyle/>
                    <a:p>
                      <a:pPr marL="0" marR="0">
                        <a:lnSpc>
                          <a:spcPct val="115000"/>
                        </a:lnSpc>
                        <a:spcBef>
                          <a:spcPts val="0"/>
                        </a:spcBef>
                        <a:spcAft>
                          <a:spcPts val="800"/>
                        </a:spcAft>
                      </a:pPr>
                      <a:r>
                        <a:rPr lang="en-US" sz="1600">
                          <a:effectLst/>
                          <a:latin typeface="Arial Narrow" panose="020B0606020202030204" pitchFamily="34" charset="0"/>
                        </a:rPr>
                        <a:t>RET 551</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Introduction to RE Technologies</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7862489"/>
                  </a:ext>
                </a:extLst>
              </a:tr>
              <a:tr h="287046">
                <a:tc>
                  <a:txBody>
                    <a:bodyPr/>
                    <a:lstStyle/>
                    <a:p>
                      <a:pPr marL="0" marR="0">
                        <a:lnSpc>
                          <a:spcPct val="115000"/>
                        </a:lnSpc>
                        <a:spcBef>
                          <a:spcPts val="0"/>
                        </a:spcBef>
                        <a:spcAft>
                          <a:spcPts val="800"/>
                        </a:spcAft>
                      </a:pPr>
                      <a:r>
                        <a:rPr lang="en-US" sz="1600">
                          <a:effectLst/>
                          <a:latin typeface="Arial Narrow" panose="020B0606020202030204" pitchFamily="34" charset="0"/>
                        </a:rPr>
                        <a:t>RET 553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dirty="0">
                          <a:effectLst/>
                          <a:latin typeface="Arial Narrow" panose="020B0606020202030204" pitchFamily="34" charset="0"/>
                        </a:rPr>
                        <a:t>Entrepreneurship and Small Business Management</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4708907"/>
                  </a:ext>
                </a:extLst>
              </a:tr>
              <a:tr h="262934">
                <a:tc>
                  <a:txBody>
                    <a:bodyPr/>
                    <a:lstStyle/>
                    <a:p>
                      <a:pPr marL="0" marR="0">
                        <a:lnSpc>
                          <a:spcPct val="115000"/>
                        </a:lnSpc>
                        <a:spcBef>
                          <a:spcPts val="0"/>
                        </a:spcBef>
                        <a:spcAft>
                          <a:spcPts val="800"/>
                        </a:spcAft>
                      </a:pPr>
                      <a:r>
                        <a:rPr lang="en-US" sz="1600">
                          <a:effectLst/>
                          <a:latin typeface="Arial Narrow" panose="020B0606020202030204" pitchFamily="34" charset="0"/>
                        </a:rPr>
                        <a:t>RET 555</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Energy Policy, Gender and Planning</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076617"/>
                  </a:ext>
                </a:extLst>
              </a:tr>
              <a:tr h="262934">
                <a:tc>
                  <a:txBody>
                    <a:bodyPr/>
                    <a:lstStyle/>
                    <a:p>
                      <a:pPr marL="0" marR="0">
                        <a:lnSpc>
                          <a:spcPct val="115000"/>
                        </a:lnSpc>
                        <a:spcBef>
                          <a:spcPts val="0"/>
                        </a:spcBef>
                        <a:spcAft>
                          <a:spcPts val="800"/>
                        </a:spcAft>
                      </a:pPr>
                      <a:r>
                        <a:rPr lang="en-US" sz="1600">
                          <a:effectLst/>
                          <a:latin typeface="Arial Narrow" panose="020B0606020202030204" pitchFamily="34" charset="0"/>
                        </a:rPr>
                        <a:t>RET 557</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Energy and Environment</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2526466"/>
                  </a:ext>
                </a:extLst>
              </a:tr>
              <a:tr h="262934">
                <a:tc gridSpan="2">
                  <a:txBody>
                    <a:bodyPr/>
                    <a:lstStyle/>
                    <a:p>
                      <a:pPr marL="0" marR="0" algn="ctr">
                        <a:lnSpc>
                          <a:spcPct val="115000"/>
                        </a:lnSpc>
                        <a:spcBef>
                          <a:spcPts val="0"/>
                        </a:spcBef>
                        <a:spcAft>
                          <a:spcPts val="800"/>
                        </a:spcAft>
                      </a:pPr>
                      <a:r>
                        <a:rPr lang="en-US"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US" sz="1600">
                          <a:effectLst/>
                          <a:latin typeface="Arial Narrow" panose="020B0606020202030204" pitchFamily="34" charset="0"/>
                        </a:rPr>
                        <a:t>8</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u="none" strike="noStrike" spc="0">
                          <a:effectLst/>
                          <a:latin typeface="Arial Narrow" panose="020B0606020202030204" pitchFamily="34" charset="0"/>
                        </a:rPr>
                        <a:t>8</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dirty="0">
                          <a:effectLst/>
                          <a:latin typeface="Arial Narrow" panose="020B0606020202030204" pitchFamily="34" charset="0"/>
                        </a:rPr>
                        <a:t>12</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5248386"/>
                  </a:ext>
                </a:extLst>
              </a:tr>
            </a:tbl>
          </a:graphicData>
        </a:graphic>
      </p:graphicFrame>
      <p:sp>
        <p:nvSpPr>
          <p:cNvPr id="7" name="Slide Number Placeholder 6">
            <a:extLst>
              <a:ext uri="{FF2B5EF4-FFF2-40B4-BE49-F238E27FC236}">
                <a16:creationId xmlns:a16="http://schemas.microsoft.com/office/drawing/2014/main" id="{E9333725-2384-44A7-B2AB-D0F4D663FF2F}"/>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554203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1CD95B-1772-4B60-A8A5-CA742A1B7364}"/>
              </a:ext>
            </a:extLst>
          </p:cNvPr>
          <p:cNvGraphicFramePr>
            <a:graphicFrameLocks noGrp="1"/>
          </p:cNvGraphicFramePr>
          <p:nvPr>
            <p:extLst>
              <p:ext uri="{D42A27DB-BD31-4B8C-83A1-F6EECF244321}">
                <p14:modId xmlns:p14="http://schemas.microsoft.com/office/powerpoint/2010/main" val="2521438918"/>
              </p:ext>
            </p:extLst>
          </p:nvPr>
        </p:nvGraphicFramePr>
        <p:xfrm>
          <a:off x="301831" y="4113820"/>
          <a:ext cx="6251369" cy="1918544"/>
        </p:xfrm>
        <a:graphic>
          <a:graphicData uri="http://schemas.openxmlformats.org/drawingml/2006/table">
            <a:tbl>
              <a:tblPr firstRow="1" firstCol="1" bandRow="1">
                <a:tableStyleId>{F5AB1C69-6EDB-4FF4-983F-18BD219EF322}</a:tableStyleId>
              </a:tblPr>
              <a:tblGrid>
                <a:gridCol w="1471780">
                  <a:extLst>
                    <a:ext uri="{9D8B030D-6E8A-4147-A177-3AD203B41FA5}">
                      <a16:colId xmlns:a16="http://schemas.microsoft.com/office/drawing/2014/main" val="1147906923"/>
                    </a:ext>
                  </a:extLst>
                </a:gridCol>
                <a:gridCol w="2743305">
                  <a:extLst>
                    <a:ext uri="{9D8B030D-6E8A-4147-A177-3AD203B41FA5}">
                      <a16:colId xmlns:a16="http://schemas.microsoft.com/office/drawing/2014/main" val="3192520372"/>
                    </a:ext>
                  </a:extLst>
                </a:gridCol>
                <a:gridCol w="664684">
                  <a:extLst>
                    <a:ext uri="{9D8B030D-6E8A-4147-A177-3AD203B41FA5}">
                      <a16:colId xmlns:a16="http://schemas.microsoft.com/office/drawing/2014/main" val="90635015"/>
                    </a:ext>
                  </a:extLst>
                </a:gridCol>
                <a:gridCol w="685800">
                  <a:extLst>
                    <a:ext uri="{9D8B030D-6E8A-4147-A177-3AD203B41FA5}">
                      <a16:colId xmlns:a16="http://schemas.microsoft.com/office/drawing/2014/main" val="345365854"/>
                    </a:ext>
                  </a:extLst>
                </a:gridCol>
                <a:gridCol w="685800">
                  <a:extLst>
                    <a:ext uri="{9D8B030D-6E8A-4147-A177-3AD203B41FA5}">
                      <a16:colId xmlns:a16="http://schemas.microsoft.com/office/drawing/2014/main" val="298304247"/>
                    </a:ext>
                  </a:extLst>
                </a:gridCol>
              </a:tblGrid>
              <a:tr h="273728">
                <a:tc>
                  <a:txBody>
                    <a:bodyPr/>
                    <a:lstStyle/>
                    <a:p>
                      <a:pPr marL="0" marR="0">
                        <a:lnSpc>
                          <a:spcPct val="115000"/>
                        </a:lnSpc>
                        <a:spcBef>
                          <a:spcPts val="0"/>
                        </a:spcBef>
                        <a:spcAft>
                          <a:spcPts val="800"/>
                        </a:spcAft>
                      </a:pPr>
                      <a:r>
                        <a:rPr lang="en-GB"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45754935"/>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dirty="0">
                          <a:effectLst/>
                          <a:latin typeface="Arial Narrow" panose="020B0606020202030204" pitchFamily="34" charset="0"/>
                        </a:rPr>
                        <a:t>Solar PV Technology</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31175938"/>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Wind Power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43115660"/>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576</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Bio-energy Technology</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85405479"/>
                  </a:ext>
                </a:extLst>
              </a:tr>
              <a:tr h="274136">
                <a:tc>
                  <a:txBody>
                    <a:bodyPr/>
                    <a:lstStyle/>
                    <a:p>
                      <a:pPr marL="0" marR="0">
                        <a:lnSpc>
                          <a:spcPct val="115000"/>
                        </a:lnSpc>
                        <a:spcBef>
                          <a:spcPts val="0"/>
                        </a:spcBef>
                        <a:spcAft>
                          <a:spcPts val="800"/>
                        </a:spcAft>
                      </a:pPr>
                      <a:r>
                        <a:rPr lang="en-GB" sz="1600">
                          <a:effectLst/>
                          <a:latin typeface="Arial Narrow" panose="020B0606020202030204" pitchFamily="34" charset="0"/>
                        </a:rPr>
                        <a:t>RET 578</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Hybrid Energy Systems</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4145194"/>
                  </a:ext>
                </a:extLst>
              </a:tr>
              <a:tr h="274136">
                <a:tc gridSpan="2">
                  <a:txBody>
                    <a:bodyPr/>
                    <a:lstStyle/>
                    <a:p>
                      <a:pPr marL="0" marR="0" algn="ctr">
                        <a:lnSpc>
                          <a:spcPct val="115000"/>
                        </a:lnSpc>
                        <a:spcBef>
                          <a:spcPts val="0"/>
                        </a:spcBef>
                        <a:spcAft>
                          <a:spcPts val="800"/>
                        </a:spcAft>
                      </a:pPr>
                      <a:r>
                        <a:rPr lang="en-GB" sz="1600" dirty="0">
                          <a:effectLst/>
                          <a:latin typeface="Arial Narrow" panose="020B0606020202030204" pitchFamily="34" charset="0"/>
                        </a:rPr>
                        <a:t>Sub-Total</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75448645"/>
                  </a:ext>
                </a:extLst>
              </a:tr>
              <a:tr h="274136">
                <a:tc gridSpan="2">
                  <a:txBody>
                    <a:bodyPr/>
                    <a:lstStyle/>
                    <a:p>
                      <a:pPr marL="0" marR="0" algn="ctr">
                        <a:lnSpc>
                          <a:spcPct val="115000"/>
                        </a:lnSpc>
                        <a:spcBef>
                          <a:spcPts val="0"/>
                        </a:spcBef>
                        <a:spcAft>
                          <a:spcPts val="800"/>
                        </a:spcAft>
                      </a:pPr>
                      <a:r>
                        <a:rPr lang="en-GB" sz="1600" dirty="0">
                          <a:effectLst/>
                          <a:latin typeface="Arial Narrow" panose="020B0606020202030204" pitchFamily="34" charset="0"/>
                        </a:rPr>
                        <a:t>Total</a:t>
                      </a:r>
                      <a:endParaRPr lang="en-US" sz="1600" dirty="0">
                        <a:effectLst/>
                        <a:latin typeface="Arial Narrow" panose="020B0606020202030204" pitchFamily="34" charset="0"/>
                        <a:ea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600">
                          <a:effectLst/>
                          <a:latin typeface="Arial Narrow" panose="020B0606020202030204" pitchFamily="34" charset="0"/>
                        </a:rPr>
                        <a:t>9</a:t>
                      </a:r>
                      <a:endParaRPr lang="en-US" sz="1600">
                        <a:effectLst/>
                        <a:latin typeface="Arial Narrow" panose="020B0606020202030204" pitchFamily="34"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600">
                          <a:effectLst/>
                          <a:latin typeface="Arial Narrow" panose="020B0606020202030204" pitchFamily="34" charset="0"/>
                        </a:rPr>
                        <a:t>18</a:t>
                      </a:r>
                      <a:endParaRPr lang="en-US" sz="1600">
                        <a:effectLst/>
                        <a:latin typeface="Arial Narrow" panose="020B0606020202030204" pitchFamily="34" charset="0"/>
                        <a:ea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600" dirty="0">
                          <a:effectLst/>
                          <a:latin typeface="Arial Narrow" panose="020B0606020202030204" pitchFamily="34" charset="0"/>
                        </a:rPr>
                        <a:t>18</a:t>
                      </a:r>
                      <a:endParaRPr lang="en-US" sz="1600" dirty="0">
                        <a:effectLst/>
                        <a:latin typeface="Arial Narrow" panose="020B0606020202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58291349"/>
                  </a:ext>
                </a:extLst>
              </a:tr>
            </a:tbl>
          </a:graphicData>
        </a:graphic>
      </p:graphicFrame>
      <p:sp>
        <p:nvSpPr>
          <p:cNvPr id="5" name="Rectangle 1">
            <a:extLst>
              <a:ext uri="{FF2B5EF4-FFF2-40B4-BE49-F238E27FC236}">
                <a16:creationId xmlns:a16="http://schemas.microsoft.com/office/drawing/2014/main" id="{69517CB4-9C2B-4FCE-9C00-2790F8B0CB2C}"/>
              </a:ext>
            </a:extLst>
          </p:cNvPr>
          <p:cNvSpPr>
            <a:spLocks noChangeArrowheads="1"/>
          </p:cNvSpPr>
          <p:nvPr/>
        </p:nvSpPr>
        <p:spPr bwMode="auto">
          <a:xfrm>
            <a:off x="286281" y="1464439"/>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One Semester Two</a:t>
            </a:r>
            <a:r>
              <a:rPr lang="en-US" altLang="en-US" sz="1600" dirty="0">
                <a:latin typeface="Arial Narrow" panose="020B0606020202030204" pitchFamily="34" charset="0"/>
              </a:rPr>
              <a:t>: </a:t>
            </a: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Core Courses</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F1DF368-3881-4797-9322-5EF1E7DC25E7}"/>
              </a:ext>
            </a:extLst>
          </p:cNvPr>
          <p:cNvSpPr/>
          <p:nvPr/>
        </p:nvSpPr>
        <p:spPr>
          <a:xfrm>
            <a:off x="190500" y="3672447"/>
            <a:ext cx="7010400" cy="338554"/>
          </a:xfrm>
          <a:prstGeom prst="rect">
            <a:avLst/>
          </a:prstGeom>
        </p:spPr>
        <p:txBody>
          <a:bodyPr wrap="square">
            <a:spAutoFit/>
          </a:bodyPr>
          <a:lstStyle/>
          <a:p>
            <a:r>
              <a:rPr lang="en-GB" altLang="en-US" sz="1600" b="1" dirty="0">
                <a:latin typeface="Arial Narrow" panose="020B0606020202030204" pitchFamily="34" charset="0"/>
                <a:ea typeface="Times New Roman" panose="02020603050405020304" pitchFamily="18" charset="0"/>
              </a:rPr>
              <a:t>Elective Courses</a:t>
            </a:r>
            <a:r>
              <a:rPr lang="en-US" altLang="en-US" sz="1600" dirty="0">
                <a:latin typeface="Arial Narrow" panose="020B0606020202030204" pitchFamily="34" charset="0"/>
              </a:rPr>
              <a:t>: </a:t>
            </a:r>
            <a:r>
              <a:rPr lang="en-GB" altLang="en-US" sz="1600" b="1" dirty="0">
                <a:latin typeface="Arial Narrow" panose="020B0606020202030204" pitchFamily="34" charset="0"/>
                <a:ea typeface="Times New Roman" panose="02020603050405020304" pitchFamily="18" charset="0"/>
              </a:rPr>
              <a:t>Students are required to select one course from the following</a:t>
            </a:r>
            <a:endParaRPr lang="en-US" sz="1600" dirty="0">
              <a:latin typeface="Arial Narrow" panose="020B0606020202030204" pitchFamily="34" charset="0"/>
            </a:endParaRPr>
          </a:p>
        </p:txBody>
      </p:sp>
      <p:sp>
        <p:nvSpPr>
          <p:cNvPr id="7" name="Title 1">
            <a:extLst>
              <a:ext uri="{FF2B5EF4-FFF2-40B4-BE49-F238E27FC236}">
                <a16:creationId xmlns:a16="http://schemas.microsoft.com/office/drawing/2014/main" id="{C41A8B75-FB4B-4C22-B918-0AB58F649EFF}"/>
              </a:ext>
            </a:extLst>
          </p:cNvPr>
          <p:cNvSpPr txBox="1">
            <a:spLocks noGrp="1"/>
          </p:cNvSpPr>
          <p:nvPr>
            <p:ph type="title"/>
          </p:nvPr>
        </p:nvSpPr>
        <p:spPr>
          <a:xfrm>
            <a:off x="2019300" y="203530"/>
            <a:ext cx="5181600" cy="639762"/>
          </a:xfrm>
          <a:prstGeom prst="rect">
            <a:avLst/>
          </a:prstGeom>
          <a:ln>
            <a:solidFill>
              <a:schemeClr val="accent3">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Arial Narrow" panose="020B0606020202030204" pitchFamily="34" charset="0"/>
                <a:cs typeface="Times New Roman" panose="02020603050405020304" pitchFamily="18" charset="0"/>
              </a:rPr>
              <a:t>Overall Course Structure Contd.</a:t>
            </a:r>
            <a:endParaRPr lang="en-US" sz="3200" dirty="0"/>
          </a:p>
        </p:txBody>
      </p:sp>
      <p:pic>
        <p:nvPicPr>
          <p:cNvPr id="8" name="Picture 16">
            <a:extLst>
              <a:ext uri="{FF2B5EF4-FFF2-40B4-BE49-F238E27FC236}">
                <a16:creationId xmlns:a16="http://schemas.microsoft.com/office/drawing/2014/main" id="{B7C97891-14FD-4A8D-A56E-442E35FC11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9" name="Picture 2" descr="C:\Users\Home\Desktop\nmbu_logo-en.png">
            <a:extLst>
              <a:ext uri="{FF2B5EF4-FFF2-40B4-BE49-F238E27FC236}">
                <a16:creationId xmlns:a16="http://schemas.microsoft.com/office/drawing/2014/main" id="{281EBDBA-0021-41AC-9845-AA77A12911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0" name="Picture 2" descr="Image Results for ntnu ålesund">
            <a:extLst>
              <a:ext uri="{FF2B5EF4-FFF2-40B4-BE49-F238E27FC236}">
                <a16:creationId xmlns:a16="http://schemas.microsoft.com/office/drawing/2014/main" id="{88D06028-4854-44BE-BBEB-2E538D057E0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E43F6603-08A0-470C-B419-00CCE71D1CD6}"/>
              </a:ext>
            </a:extLst>
          </p:cNvPr>
          <p:cNvGraphicFramePr>
            <a:graphicFrameLocks noGrp="1"/>
          </p:cNvGraphicFramePr>
          <p:nvPr>
            <p:extLst>
              <p:ext uri="{D42A27DB-BD31-4B8C-83A1-F6EECF244321}">
                <p14:modId xmlns:p14="http://schemas.microsoft.com/office/powerpoint/2010/main" val="1400996560"/>
              </p:ext>
            </p:extLst>
          </p:nvPr>
        </p:nvGraphicFramePr>
        <p:xfrm>
          <a:off x="312717" y="2143230"/>
          <a:ext cx="6240484" cy="1828504"/>
        </p:xfrm>
        <a:graphic>
          <a:graphicData uri="http://schemas.openxmlformats.org/drawingml/2006/table">
            <a:tbl>
              <a:tblPr firstRow="1" firstCol="1" bandRow="1">
                <a:tableStyleId>{F5AB1C69-6EDB-4FF4-983F-18BD219EF322}</a:tableStyleId>
              </a:tblPr>
              <a:tblGrid>
                <a:gridCol w="1331284">
                  <a:extLst>
                    <a:ext uri="{9D8B030D-6E8A-4147-A177-3AD203B41FA5}">
                      <a16:colId xmlns:a16="http://schemas.microsoft.com/office/drawing/2014/main" val="1293772688"/>
                    </a:ext>
                  </a:extLst>
                </a:gridCol>
                <a:gridCol w="2521408">
                  <a:extLst>
                    <a:ext uri="{9D8B030D-6E8A-4147-A177-3AD203B41FA5}">
                      <a16:colId xmlns:a16="http://schemas.microsoft.com/office/drawing/2014/main" val="1733924709"/>
                    </a:ext>
                  </a:extLst>
                </a:gridCol>
                <a:gridCol w="551408">
                  <a:extLst>
                    <a:ext uri="{9D8B030D-6E8A-4147-A177-3AD203B41FA5}">
                      <a16:colId xmlns:a16="http://schemas.microsoft.com/office/drawing/2014/main" val="2537184852"/>
                    </a:ext>
                  </a:extLst>
                </a:gridCol>
                <a:gridCol w="620334">
                  <a:extLst>
                    <a:ext uri="{9D8B030D-6E8A-4147-A177-3AD203B41FA5}">
                      <a16:colId xmlns:a16="http://schemas.microsoft.com/office/drawing/2014/main" val="3580270439"/>
                    </a:ext>
                  </a:extLst>
                </a:gridCol>
                <a:gridCol w="1216050">
                  <a:extLst>
                    <a:ext uri="{9D8B030D-6E8A-4147-A177-3AD203B41FA5}">
                      <a16:colId xmlns:a16="http://schemas.microsoft.com/office/drawing/2014/main" val="3835686923"/>
                    </a:ext>
                  </a:extLst>
                </a:gridCol>
              </a:tblGrid>
              <a:tr h="525736">
                <a:tc>
                  <a:txBody>
                    <a:bodyPr/>
                    <a:lstStyle/>
                    <a:p>
                      <a:pPr marL="0" marR="0">
                        <a:lnSpc>
                          <a:spcPct val="115000"/>
                        </a:lnSpc>
                        <a:spcBef>
                          <a:spcPts val="0"/>
                        </a:spcBef>
                        <a:spcAft>
                          <a:spcPts val="800"/>
                        </a:spcAft>
                      </a:pPr>
                      <a:r>
                        <a:rPr lang="en-US" sz="1600">
                          <a:effectLst/>
                          <a:latin typeface="Arial Narrow" panose="020B0606020202030204" pitchFamily="34" charset="0"/>
                        </a:rPr>
                        <a:t>Course Code</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600">
                          <a:effectLst/>
                          <a:latin typeface="Arial Narrow" panose="020B0606020202030204" pitchFamily="34" charset="0"/>
                        </a:rPr>
                        <a:t>Course  Title</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T</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P</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C</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3233853"/>
                  </a:ext>
                </a:extLst>
              </a:tr>
              <a:tr h="250870">
                <a:tc>
                  <a:txBody>
                    <a:bodyPr/>
                    <a:lstStyle/>
                    <a:p>
                      <a:pPr marL="0" marR="0">
                        <a:lnSpc>
                          <a:spcPct val="115000"/>
                        </a:lnSpc>
                        <a:spcBef>
                          <a:spcPts val="0"/>
                        </a:spcBef>
                        <a:spcAft>
                          <a:spcPts val="800"/>
                        </a:spcAft>
                      </a:pPr>
                      <a:r>
                        <a:rPr lang="en-US" sz="1600">
                          <a:effectLst/>
                          <a:latin typeface="Arial Narrow" panose="020B0606020202030204" pitchFamily="34" charset="0"/>
                        </a:rPr>
                        <a:t>RET 550</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Research Methods</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2330340"/>
                  </a:ext>
                </a:extLst>
              </a:tr>
              <a:tr h="250870">
                <a:tc>
                  <a:txBody>
                    <a:bodyPr/>
                    <a:lstStyle/>
                    <a:p>
                      <a:pPr marL="0" marR="0">
                        <a:lnSpc>
                          <a:spcPct val="115000"/>
                        </a:lnSpc>
                        <a:spcBef>
                          <a:spcPts val="0"/>
                        </a:spcBef>
                        <a:spcAft>
                          <a:spcPts val="800"/>
                        </a:spcAft>
                      </a:pPr>
                      <a:r>
                        <a:rPr lang="en-US" sz="1600">
                          <a:effectLst/>
                          <a:latin typeface="Arial Narrow" panose="020B0606020202030204" pitchFamily="34" charset="0"/>
                        </a:rPr>
                        <a:t>RET 554</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Project Analysis and Management</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2</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3</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4096758"/>
                  </a:ext>
                </a:extLst>
              </a:tr>
              <a:tr h="250870">
                <a:tc gridSpan="2">
                  <a:txBody>
                    <a:bodyPr/>
                    <a:lstStyle/>
                    <a:p>
                      <a:pPr marL="0" marR="0" algn="ctr">
                        <a:lnSpc>
                          <a:spcPct val="115000"/>
                        </a:lnSpc>
                        <a:spcBef>
                          <a:spcPts val="0"/>
                        </a:spcBef>
                        <a:spcAft>
                          <a:spcPts val="800"/>
                        </a:spcAft>
                      </a:pPr>
                      <a:r>
                        <a:rPr lang="en-US" sz="1600">
                          <a:effectLst/>
                          <a:latin typeface="Arial Narrow" panose="020B0606020202030204" pitchFamily="34" charset="0"/>
                        </a:rPr>
                        <a:t>Sub-Total</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US"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a:effectLst/>
                          <a:latin typeface="Arial Narrow" panose="020B0606020202030204" pitchFamily="34" charset="0"/>
                        </a:rPr>
                        <a:t>6</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8793213"/>
                  </a:ext>
                </a:extLst>
              </a:tr>
              <a:tr h="250870">
                <a:tc gridSpan="2">
                  <a:txBody>
                    <a:bodyPr/>
                    <a:lstStyle/>
                    <a:p>
                      <a:pPr marL="0" marR="0" algn="ctr">
                        <a:lnSpc>
                          <a:spcPct val="115000"/>
                        </a:lnSpc>
                        <a:spcBef>
                          <a:spcPts val="0"/>
                        </a:spcBef>
                        <a:spcAft>
                          <a:spcPts val="800"/>
                        </a:spcAft>
                      </a:pPr>
                      <a:r>
                        <a:rPr lang="en-US" sz="1600">
                          <a:effectLst/>
                          <a:latin typeface="Arial Narrow" panose="020B0606020202030204" pitchFamily="34" charset="0"/>
                        </a:rPr>
                        <a:t>Total</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US"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600">
                          <a:effectLst/>
                          <a:latin typeface="Arial Narrow" panose="020B0606020202030204" pitchFamily="34" charset="0"/>
                        </a:rPr>
                        <a:t>4</a:t>
                      </a:r>
                      <a:endParaRPr lang="en-US" sz="16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1600" dirty="0">
                          <a:effectLst/>
                          <a:latin typeface="Arial Narrow" panose="020B0606020202030204" pitchFamily="34" charset="0"/>
                        </a:rPr>
                        <a:t>6</a:t>
                      </a:r>
                      <a:endParaRPr lang="en-US"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5156995"/>
                  </a:ext>
                </a:extLst>
              </a:tr>
            </a:tbl>
          </a:graphicData>
        </a:graphic>
      </p:graphicFrame>
      <p:sp>
        <p:nvSpPr>
          <p:cNvPr id="11" name="Slide Number Placeholder 10">
            <a:extLst>
              <a:ext uri="{FF2B5EF4-FFF2-40B4-BE49-F238E27FC236}">
                <a16:creationId xmlns:a16="http://schemas.microsoft.com/office/drawing/2014/main" id="{C3AB8411-9A4A-4060-8FF2-3C710D0F6F52}"/>
              </a:ext>
            </a:extLst>
          </p:cNvPr>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818404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58AA1D62-5C0C-49CC-AF7D-029A9C0C8EC6}"/>
              </a:ext>
            </a:extLst>
          </p:cNvPr>
          <p:cNvSpPr>
            <a:spLocks noChangeArrowheads="1"/>
          </p:cNvSpPr>
          <p:nvPr/>
        </p:nvSpPr>
        <p:spPr bwMode="auto">
          <a:xfrm>
            <a:off x="190500" y="1523690"/>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Two Semester One</a:t>
            </a:r>
            <a:r>
              <a:rPr lang="en-US" altLang="en-US" sz="1600" dirty="0">
                <a:latin typeface="Arial Narrow" panose="020B060602020203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9D5E07E-3988-4578-8114-206345EB9150}"/>
              </a:ext>
            </a:extLst>
          </p:cNvPr>
          <p:cNvSpPr/>
          <p:nvPr/>
        </p:nvSpPr>
        <p:spPr>
          <a:xfrm>
            <a:off x="265146" y="3773010"/>
            <a:ext cx="7010400" cy="338554"/>
          </a:xfrm>
          <a:prstGeom prst="rect">
            <a:avLst/>
          </a:prstGeom>
        </p:spPr>
        <p:txBody>
          <a:bodyPr wrap="square">
            <a:spAutoFit/>
          </a:bodyPr>
          <a:lstStyle/>
          <a:p>
            <a:r>
              <a:rPr lang="en-GB" sz="1600" b="1" dirty="0">
                <a:latin typeface="Arial Narrow" panose="020B0606020202030204" pitchFamily="34" charset="0"/>
              </a:rPr>
              <a:t>Year Two Semester Two</a:t>
            </a:r>
            <a:endParaRPr lang="en-US" sz="1600" dirty="0">
              <a:latin typeface="Arial Narrow" panose="020B0606020202030204" pitchFamily="34" charset="0"/>
            </a:endParaRPr>
          </a:p>
        </p:txBody>
      </p:sp>
      <p:sp>
        <p:nvSpPr>
          <p:cNvPr id="10" name="Title 1">
            <a:extLst>
              <a:ext uri="{FF2B5EF4-FFF2-40B4-BE49-F238E27FC236}">
                <a16:creationId xmlns:a16="http://schemas.microsoft.com/office/drawing/2014/main" id="{A8581F5B-FA4C-4A4C-812F-E434AFF798FF}"/>
              </a:ext>
            </a:extLst>
          </p:cNvPr>
          <p:cNvSpPr txBox="1">
            <a:spLocks/>
          </p:cNvSpPr>
          <p:nvPr/>
        </p:nvSpPr>
        <p:spPr>
          <a:xfrm>
            <a:off x="2019300" y="203530"/>
            <a:ext cx="5181600" cy="639762"/>
          </a:xfrm>
          <a:prstGeom prst="rect">
            <a:avLst/>
          </a:prstGeom>
          <a:ln>
            <a:solidFill>
              <a:schemeClr val="accent3">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a:latin typeface="Arial Narrow" panose="020B0606020202030204" pitchFamily="34" charset="0"/>
                <a:cs typeface="Times New Roman" panose="02020603050405020304" pitchFamily="18" charset="0"/>
              </a:rPr>
              <a:t>Overall Course Structure Contd.</a:t>
            </a:r>
            <a:endParaRPr lang="en-US" sz="3200" dirty="0"/>
          </a:p>
        </p:txBody>
      </p:sp>
      <p:pic>
        <p:nvPicPr>
          <p:cNvPr id="11" name="Picture 16">
            <a:extLst>
              <a:ext uri="{FF2B5EF4-FFF2-40B4-BE49-F238E27FC236}">
                <a16:creationId xmlns:a16="http://schemas.microsoft.com/office/drawing/2014/main" id="{1669CAAD-8D8F-45F2-96F4-844F2E90D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12" name="Picture 2" descr="C:\Users\Home\Desktop\nmbu_logo-en.png">
            <a:extLst>
              <a:ext uri="{FF2B5EF4-FFF2-40B4-BE49-F238E27FC236}">
                <a16:creationId xmlns:a16="http://schemas.microsoft.com/office/drawing/2014/main" id="{B674DF40-73C6-4924-9EAF-5DF533331C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3" name="Picture 2" descr="Image Results for ntnu ålesund">
            <a:extLst>
              <a:ext uri="{FF2B5EF4-FFF2-40B4-BE49-F238E27FC236}">
                <a16:creationId xmlns:a16="http://schemas.microsoft.com/office/drawing/2014/main" id="{7E4E3471-09D4-4353-9D94-A349C483120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3E7B8FB-469F-4D5E-960D-73F606DAA298}"/>
              </a:ext>
            </a:extLst>
          </p:cNvPr>
          <p:cNvGraphicFramePr>
            <a:graphicFrameLocks noGrp="1"/>
          </p:cNvGraphicFramePr>
          <p:nvPr>
            <p:extLst>
              <p:ext uri="{D42A27DB-BD31-4B8C-83A1-F6EECF244321}">
                <p14:modId xmlns:p14="http://schemas.microsoft.com/office/powerpoint/2010/main" val="3100892602"/>
              </p:ext>
            </p:extLst>
          </p:nvPr>
        </p:nvGraphicFramePr>
        <p:xfrm>
          <a:off x="265146" y="1930496"/>
          <a:ext cx="7277100" cy="1562672"/>
        </p:xfrm>
        <a:graphic>
          <a:graphicData uri="http://schemas.openxmlformats.org/drawingml/2006/table">
            <a:tbl>
              <a:tblPr firstRow="1" firstCol="1" bandRow="1">
                <a:tableStyleId>{F5AB1C69-6EDB-4FF4-983F-18BD219EF322}</a:tableStyleId>
              </a:tblPr>
              <a:tblGrid>
                <a:gridCol w="1472336">
                  <a:extLst>
                    <a:ext uri="{9D8B030D-6E8A-4147-A177-3AD203B41FA5}">
                      <a16:colId xmlns:a16="http://schemas.microsoft.com/office/drawing/2014/main" val="764603195"/>
                    </a:ext>
                  </a:extLst>
                </a:gridCol>
                <a:gridCol w="4011356">
                  <a:extLst>
                    <a:ext uri="{9D8B030D-6E8A-4147-A177-3AD203B41FA5}">
                      <a16:colId xmlns:a16="http://schemas.microsoft.com/office/drawing/2014/main" val="3230771242"/>
                    </a:ext>
                  </a:extLst>
                </a:gridCol>
                <a:gridCol w="746432">
                  <a:extLst>
                    <a:ext uri="{9D8B030D-6E8A-4147-A177-3AD203B41FA5}">
                      <a16:colId xmlns:a16="http://schemas.microsoft.com/office/drawing/2014/main" val="4281362251"/>
                    </a:ext>
                  </a:extLst>
                </a:gridCol>
                <a:gridCol w="525541">
                  <a:extLst>
                    <a:ext uri="{9D8B030D-6E8A-4147-A177-3AD203B41FA5}">
                      <a16:colId xmlns:a16="http://schemas.microsoft.com/office/drawing/2014/main" val="671046730"/>
                    </a:ext>
                  </a:extLst>
                </a:gridCol>
                <a:gridCol w="521435">
                  <a:extLst>
                    <a:ext uri="{9D8B030D-6E8A-4147-A177-3AD203B41FA5}">
                      <a16:colId xmlns:a16="http://schemas.microsoft.com/office/drawing/2014/main" val="2204168991"/>
                    </a:ext>
                  </a:extLst>
                </a:gridCol>
              </a:tblGrid>
              <a:tr h="312108">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Course Code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Course  Title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P</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9516684"/>
                  </a:ext>
                </a:extLst>
              </a:tr>
              <a:tr h="312641">
                <a:tc>
                  <a:txBody>
                    <a:bodyPr/>
                    <a:lstStyle/>
                    <a:p>
                      <a:pPr marL="0" marR="0">
                        <a:lnSpc>
                          <a:spcPct val="115000"/>
                        </a:lnSpc>
                        <a:spcBef>
                          <a:spcPts val="0"/>
                        </a:spcBef>
                        <a:spcAft>
                          <a:spcPts val="800"/>
                        </a:spcAft>
                      </a:pPr>
                      <a:r>
                        <a:rPr lang="en-US" sz="1400">
                          <a:effectLst/>
                          <a:latin typeface="Arial Narrow" panose="020B0606020202030204" pitchFamily="34" charset="0"/>
                        </a:rPr>
                        <a:t>RET 697</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rial Narrow" panose="020B0606020202030204" pitchFamily="34" charset="0"/>
                        </a:rPr>
                        <a:t>Thesis 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8862704"/>
                  </a:ext>
                </a:extLst>
              </a:tr>
              <a:tr h="312641">
                <a:tc>
                  <a:txBody>
                    <a:bodyPr/>
                    <a:lstStyle/>
                    <a:p>
                      <a:pPr marL="0" marR="0">
                        <a:lnSpc>
                          <a:spcPct val="115000"/>
                        </a:lnSpc>
                        <a:spcBef>
                          <a:spcPts val="0"/>
                        </a:spcBef>
                        <a:spcAft>
                          <a:spcPts val="800"/>
                        </a:spcAft>
                      </a:pPr>
                      <a:r>
                        <a:rPr lang="en-US" sz="1400">
                          <a:effectLst/>
                          <a:latin typeface="Arial Narrow" panose="020B0606020202030204" pitchFamily="34" charset="0"/>
                        </a:rPr>
                        <a:t>RET 691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400">
                          <a:effectLst/>
                          <a:latin typeface="Arial Narrow" panose="020B0606020202030204" pitchFamily="34" charset="0"/>
                        </a:rPr>
                        <a:t>Seminar 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9080553"/>
                  </a:ext>
                </a:extLst>
              </a:tr>
              <a:tr h="312641">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Sub-Total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5862667"/>
                  </a:ext>
                </a:extLst>
              </a:tr>
              <a:tr h="312641">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dirty="0">
                          <a:effectLst/>
                          <a:latin typeface="Arial Narrow" panose="020B0606020202030204" pitchFamily="34" charset="0"/>
                        </a:rPr>
                        <a:t>14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3330112"/>
                  </a:ext>
                </a:extLst>
              </a:tr>
            </a:tbl>
          </a:graphicData>
        </a:graphic>
      </p:graphicFrame>
      <p:graphicFrame>
        <p:nvGraphicFramePr>
          <p:cNvPr id="5" name="Table 4">
            <a:extLst>
              <a:ext uri="{FF2B5EF4-FFF2-40B4-BE49-F238E27FC236}">
                <a16:creationId xmlns:a16="http://schemas.microsoft.com/office/drawing/2014/main" id="{5867B9BC-D0AF-40DB-81FF-3B376DC9569E}"/>
              </a:ext>
            </a:extLst>
          </p:cNvPr>
          <p:cNvGraphicFramePr>
            <a:graphicFrameLocks noGrp="1"/>
          </p:cNvGraphicFramePr>
          <p:nvPr>
            <p:extLst>
              <p:ext uri="{D42A27DB-BD31-4B8C-83A1-F6EECF244321}">
                <p14:modId xmlns:p14="http://schemas.microsoft.com/office/powerpoint/2010/main" val="805580540"/>
              </p:ext>
            </p:extLst>
          </p:nvPr>
        </p:nvGraphicFramePr>
        <p:xfrm>
          <a:off x="310514" y="4580372"/>
          <a:ext cx="7231731" cy="1439429"/>
        </p:xfrm>
        <a:graphic>
          <a:graphicData uri="http://schemas.openxmlformats.org/drawingml/2006/table">
            <a:tbl>
              <a:tblPr firstRow="1" firstCol="1" bandRow="1">
                <a:tableStyleId>{F5AB1C69-6EDB-4FF4-983F-18BD219EF322}</a:tableStyleId>
              </a:tblPr>
              <a:tblGrid>
                <a:gridCol w="1463157">
                  <a:extLst>
                    <a:ext uri="{9D8B030D-6E8A-4147-A177-3AD203B41FA5}">
                      <a16:colId xmlns:a16="http://schemas.microsoft.com/office/drawing/2014/main" val="2125187320"/>
                    </a:ext>
                  </a:extLst>
                </a:gridCol>
                <a:gridCol w="3986347">
                  <a:extLst>
                    <a:ext uri="{9D8B030D-6E8A-4147-A177-3AD203B41FA5}">
                      <a16:colId xmlns:a16="http://schemas.microsoft.com/office/drawing/2014/main" val="4291206022"/>
                    </a:ext>
                  </a:extLst>
                </a:gridCol>
                <a:gridCol w="739331">
                  <a:extLst>
                    <a:ext uri="{9D8B030D-6E8A-4147-A177-3AD203B41FA5}">
                      <a16:colId xmlns:a16="http://schemas.microsoft.com/office/drawing/2014/main" val="1204739429"/>
                    </a:ext>
                  </a:extLst>
                </a:gridCol>
                <a:gridCol w="521448">
                  <a:extLst>
                    <a:ext uri="{9D8B030D-6E8A-4147-A177-3AD203B41FA5}">
                      <a16:colId xmlns:a16="http://schemas.microsoft.com/office/drawing/2014/main" val="810293327"/>
                    </a:ext>
                  </a:extLst>
                </a:gridCol>
                <a:gridCol w="521448">
                  <a:extLst>
                    <a:ext uri="{9D8B030D-6E8A-4147-A177-3AD203B41FA5}">
                      <a16:colId xmlns:a16="http://schemas.microsoft.com/office/drawing/2014/main" val="2735602943"/>
                    </a:ext>
                  </a:extLst>
                </a:gridCol>
              </a:tblGrid>
              <a:tr h="287493">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Course Code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Course  Title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P</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241078"/>
                  </a:ext>
                </a:extLst>
              </a:tr>
              <a:tr h="287984">
                <a:tc>
                  <a:txBody>
                    <a:bodyPr/>
                    <a:lstStyle/>
                    <a:p>
                      <a:pPr marL="0" marR="0">
                        <a:lnSpc>
                          <a:spcPct val="115000"/>
                        </a:lnSpc>
                        <a:spcBef>
                          <a:spcPts val="0"/>
                        </a:spcBef>
                        <a:spcAft>
                          <a:spcPts val="800"/>
                        </a:spcAft>
                      </a:pPr>
                      <a:r>
                        <a:rPr lang="en-US" sz="1400">
                          <a:effectLst/>
                          <a:latin typeface="Arial Narrow" panose="020B0606020202030204" pitchFamily="34" charset="0"/>
                        </a:rPr>
                        <a:t>RET 698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rial Narrow" panose="020B0606020202030204" pitchFamily="34" charset="0"/>
                        </a:rPr>
                        <a:t>Thesis II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961134"/>
                  </a:ext>
                </a:extLst>
              </a:tr>
              <a:tr h="287984">
                <a:tc>
                  <a:txBody>
                    <a:bodyPr/>
                    <a:lstStyle/>
                    <a:p>
                      <a:pPr marL="0" marR="0">
                        <a:lnSpc>
                          <a:spcPct val="115000"/>
                        </a:lnSpc>
                        <a:spcBef>
                          <a:spcPts val="0"/>
                        </a:spcBef>
                        <a:spcAft>
                          <a:spcPts val="800"/>
                        </a:spcAft>
                      </a:pPr>
                      <a:r>
                        <a:rPr lang="en-US" sz="1400">
                          <a:effectLst/>
                          <a:latin typeface="Arial Narrow" panose="020B0606020202030204" pitchFamily="34" charset="0"/>
                        </a:rPr>
                        <a:t>RET 692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400">
                          <a:effectLst/>
                          <a:latin typeface="Arial Narrow" panose="020B0606020202030204" pitchFamily="34" charset="0"/>
                        </a:rPr>
                        <a:t>Seminar II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6494529"/>
                  </a:ext>
                </a:extLst>
              </a:tr>
              <a:tr h="287984">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Sub-Total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8770334"/>
                  </a:ext>
                </a:extLst>
              </a:tr>
              <a:tr h="287984">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dirty="0">
                          <a:effectLst/>
                          <a:latin typeface="Arial Narrow" panose="020B0606020202030204" pitchFamily="34" charset="0"/>
                        </a:rPr>
                        <a:t>14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8369618"/>
                  </a:ext>
                </a:extLst>
              </a:tr>
            </a:tbl>
          </a:graphicData>
        </a:graphic>
      </p:graphicFrame>
      <p:sp>
        <p:nvSpPr>
          <p:cNvPr id="6" name="Slide Number Placeholder 5">
            <a:extLst>
              <a:ext uri="{FF2B5EF4-FFF2-40B4-BE49-F238E27FC236}">
                <a16:creationId xmlns:a16="http://schemas.microsoft.com/office/drawing/2014/main" id="{2FD8DBA4-46BA-4971-944E-AD77F787FFB1}"/>
              </a:ext>
            </a:extLst>
          </p:cNvPr>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229735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58AA1D62-5C0C-49CC-AF7D-029A9C0C8EC6}"/>
              </a:ext>
            </a:extLst>
          </p:cNvPr>
          <p:cNvSpPr>
            <a:spLocks noChangeArrowheads="1"/>
          </p:cNvSpPr>
          <p:nvPr/>
        </p:nvSpPr>
        <p:spPr bwMode="auto">
          <a:xfrm>
            <a:off x="190500" y="1523690"/>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Three Semester One</a:t>
            </a:r>
            <a:r>
              <a:rPr lang="en-US" altLang="en-US" sz="1600" dirty="0">
                <a:latin typeface="Arial Narrow" panose="020B060602020203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9D5E07E-3988-4578-8114-206345EB9150}"/>
              </a:ext>
            </a:extLst>
          </p:cNvPr>
          <p:cNvSpPr/>
          <p:nvPr/>
        </p:nvSpPr>
        <p:spPr>
          <a:xfrm>
            <a:off x="265146" y="3773010"/>
            <a:ext cx="7010400" cy="338554"/>
          </a:xfrm>
          <a:prstGeom prst="rect">
            <a:avLst/>
          </a:prstGeom>
        </p:spPr>
        <p:txBody>
          <a:bodyPr wrap="square">
            <a:spAutoFit/>
          </a:bodyPr>
          <a:lstStyle/>
          <a:p>
            <a:r>
              <a:rPr lang="en-GB" sz="1600" b="1" dirty="0">
                <a:latin typeface="Arial Narrow" panose="020B0606020202030204" pitchFamily="34" charset="0"/>
              </a:rPr>
              <a:t>Year Three Semester Two</a:t>
            </a:r>
            <a:endParaRPr lang="en-US" sz="1600" dirty="0">
              <a:latin typeface="Arial Narrow" panose="020B0606020202030204" pitchFamily="34" charset="0"/>
            </a:endParaRPr>
          </a:p>
        </p:txBody>
      </p:sp>
      <p:sp>
        <p:nvSpPr>
          <p:cNvPr id="10" name="Title 1">
            <a:extLst>
              <a:ext uri="{FF2B5EF4-FFF2-40B4-BE49-F238E27FC236}">
                <a16:creationId xmlns:a16="http://schemas.microsoft.com/office/drawing/2014/main" id="{A8581F5B-FA4C-4A4C-812F-E434AFF798FF}"/>
              </a:ext>
            </a:extLst>
          </p:cNvPr>
          <p:cNvSpPr txBox="1">
            <a:spLocks/>
          </p:cNvSpPr>
          <p:nvPr/>
        </p:nvSpPr>
        <p:spPr>
          <a:xfrm>
            <a:off x="2019300" y="203530"/>
            <a:ext cx="5181600" cy="639762"/>
          </a:xfrm>
          <a:prstGeom prst="rect">
            <a:avLst/>
          </a:prstGeom>
          <a:ln>
            <a:solidFill>
              <a:schemeClr val="accent3">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a:latin typeface="Arial Narrow" panose="020B0606020202030204" pitchFamily="34" charset="0"/>
                <a:cs typeface="Times New Roman" panose="02020603050405020304" pitchFamily="18" charset="0"/>
              </a:rPr>
              <a:t>Overall Course Structure Contd.</a:t>
            </a:r>
            <a:endParaRPr lang="en-US" sz="3200" dirty="0"/>
          </a:p>
        </p:txBody>
      </p:sp>
      <p:pic>
        <p:nvPicPr>
          <p:cNvPr id="11" name="Picture 16">
            <a:extLst>
              <a:ext uri="{FF2B5EF4-FFF2-40B4-BE49-F238E27FC236}">
                <a16:creationId xmlns:a16="http://schemas.microsoft.com/office/drawing/2014/main" id="{1669CAAD-8D8F-45F2-96F4-844F2E90D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12" name="Picture 2" descr="C:\Users\Home\Desktop\nmbu_logo-en.png">
            <a:extLst>
              <a:ext uri="{FF2B5EF4-FFF2-40B4-BE49-F238E27FC236}">
                <a16:creationId xmlns:a16="http://schemas.microsoft.com/office/drawing/2014/main" id="{B674DF40-73C6-4924-9EAF-5DF533331C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3" name="Picture 2" descr="Image Results for ntnu ålesund">
            <a:extLst>
              <a:ext uri="{FF2B5EF4-FFF2-40B4-BE49-F238E27FC236}">
                <a16:creationId xmlns:a16="http://schemas.microsoft.com/office/drawing/2014/main" id="{7E4E3471-09D4-4353-9D94-A349C483120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A579D98-7CFC-4908-AC7B-F4480A7C2DBD}"/>
              </a:ext>
            </a:extLst>
          </p:cNvPr>
          <p:cNvGraphicFramePr>
            <a:graphicFrameLocks noGrp="1"/>
          </p:cNvGraphicFramePr>
          <p:nvPr>
            <p:extLst>
              <p:ext uri="{D42A27DB-BD31-4B8C-83A1-F6EECF244321}">
                <p14:modId xmlns:p14="http://schemas.microsoft.com/office/powerpoint/2010/main" val="2805578487"/>
              </p:ext>
            </p:extLst>
          </p:nvPr>
        </p:nvGraphicFramePr>
        <p:xfrm>
          <a:off x="265146" y="2086996"/>
          <a:ext cx="7010399" cy="1570606"/>
        </p:xfrm>
        <a:graphic>
          <a:graphicData uri="http://schemas.openxmlformats.org/drawingml/2006/table">
            <a:tbl>
              <a:tblPr firstRow="1" firstCol="1" bandRow="1">
                <a:tableStyleId>{F5AB1C69-6EDB-4FF4-983F-18BD219EF322}</a:tableStyleId>
              </a:tblPr>
              <a:tblGrid>
                <a:gridCol w="1311500">
                  <a:extLst>
                    <a:ext uri="{9D8B030D-6E8A-4147-A177-3AD203B41FA5}">
                      <a16:colId xmlns:a16="http://schemas.microsoft.com/office/drawing/2014/main" val="2069946675"/>
                    </a:ext>
                  </a:extLst>
                </a:gridCol>
                <a:gridCol w="4192038">
                  <a:extLst>
                    <a:ext uri="{9D8B030D-6E8A-4147-A177-3AD203B41FA5}">
                      <a16:colId xmlns:a16="http://schemas.microsoft.com/office/drawing/2014/main" val="4103736903"/>
                    </a:ext>
                  </a:extLst>
                </a:gridCol>
                <a:gridCol w="498193">
                  <a:extLst>
                    <a:ext uri="{9D8B030D-6E8A-4147-A177-3AD203B41FA5}">
                      <a16:colId xmlns:a16="http://schemas.microsoft.com/office/drawing/2014/main" val="169077982"/>
                    </a:ext>
                  </a:extLst>
                </a:gridCol>
                <a:gridCol w="504334">
                  <a:extLst>
                    <a:ext uri="{9D8B030D-6E8A-4147-A177-3AD203B41FA5}">
                      <a16:colId xmlns:a16="http://schemas.microsoft.com/office/drawing/2014/main" val="511510872"/>
                    </a:ext>
                  </a:extLst>
                </a:gridCol>
                <a:gridCol w="504334">
                  <a:extLst>
                    <a:ext uri="{9D8B030D-6E8A-4147-A177-3AD203B41FA5}">
                      <a16:colId xmlns:a16="http://schemas.microsoft.com/office/drawing/2014/main" val="2580053617"/>
                    </a:ext>
                  </a:extLst>
                </a:gridCol>
              </a:tblGrid>
              <a:tr h="313982">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Course Code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Course  Title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P</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3591357"/>
                  </a:ext>
                </a:extLst>
              </a:tr>
              <a:tr h="314156">
                <a:tc>
                  <a:txBody>
                    <a:bodyPr/>
                    <a:lstStyle/>
                    <a:p>
                      <a:pPr marL="0" marR="0">
                        <a:lnSpc>
                          <a:spcPct val="115000"/>
                        </a:lnSpc>
                        <a:spcBef>
                          <a:spcPts val="0"/>
                        </a:spcBef>
                        <a:spcAft>
                          <a:spcPts val="800"/>
                        </a:spcAft>
                      </a:pPr>
                      <a:r>
                        <a:rPr lang="en-US" sz="1400">
                          <a:effectLst/>
                          <a:latin typeface="Arial Narrow" panose="020B0606020202030204" pitchFamily="34" charset="0"/>
                        </a:rPr>
                        <a:t>RET 897</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rial Narrow" panose="020B0606020202030204" pitchFamily="34" charset="0"/>
                        </a:rPr>
                        <a:t>Thesis III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1188128"/>
                  </a:ext>
                </a:extLst>
              </a:tr>
              <a:tr h="314156">
                <a:tc>
                  <a:txBody>
                    <a:bodyPr/>
                    <a:lstStyle/>
                    <a:p>
                      <a:pPr marL="0" marR="0">
                        <a:lnSpc>
                          <a:spcPct val="115000"/>
                        </a:lnSpc>
                        <a:spcBef>
                          <a:spcPts val="0"/>
                        </a:spcBef>
                        <a:spcAft>
                          <a:spcPts val="800"/>
                        </a:spcAft>
                      </a:pPr>
                      <a:r>
                        <a:rPr lang="en-US" sz="1400">
                          <a:effectLst/>
                          <a:latin typeface="Arial Narrow" panose="020B0606020202030204" pitchFamily="34" charset="0"/>
                        </a:rPr>
                        <a:t>RET 891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400" dirty="0">
                          <a:effectLst/>
                          <a:latin typeface="Arial Narrow" panose="020B0606020202030204" pitchFamily="34" charset="0"/>
                        </a:rPr>
                        <a:t>Seminar III</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1562679"/>
                  </a:ext>
                </a:extLst>
              </a:tr>
              <a:tr h="314156">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Sub-Total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6461781"/>
                  </a:ext>
                </a:extLst>
              </a:tr>
              <a:tr h="314156">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dirty="0">
                          <a:effectLst/>
                          <a:latin typeface="Arial Narrow" panose="020B0606020202030204" pitchFamily="34" charset="0"/>
                        </a:rPr>
                        <a:t>14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1317827"/>
                  </a:ext>
                </a:extLst>
              </a:tr>
            </a:tbl>
          </a:graphicData>
        </a:graphic>
      </p:graphicFrame>
      <p:graphicFrame>
        <p:nvGraphicFramePr>
          <p:cNvPr id="4" name="Table 3">
            <a:extLst>
              <a:ext uri="{FF2B5EF4-FFF2-40B4-BE49-F238E27FC236}">
                <a16:creationId xmlns:a16="http://schemas.microsoft.com/office/drawing/2014/main" id="{10E34E20-E5E4-40E2-869C-D2D8880F1B8D}"/>
              </a:ext>
            </a:extLst>
          </p:cNvPr>
          <p:cNvGraphicFramePr>
            <a:graphicFrameLocks noGrp="1"/>
          </p:cNvGraphicFramePr>
          <p:nvPr>
            <p:extLst>
              <p:ext uri="{D42A27DB-BD31-4B8C-83A1-F6EECF244321}">
                <p14:modId xmlns:p14="http://schemas.microsoft.com/office/powerpoint/2010/main" val="1274192970"/>
              </p:ext>
            </p:extLst>
          </p:nvPr>
        </p:nvGraphicFramePr>
        <p:xfrm>
          <a:off x="280697" y="4455676"/>
          <a:ext cx="6994849" cy="1335525"/>
        </p:xfrm>
        <a:graphic>
          <a:graphicData uri="http://schemas.openxmlformats.org/drawingml/2006/table">
            <a:tbl>
              <a:tblPr firstRow="1" firstCol="1" bandRow="1">
                <a:tableStyleId>{F5AB1C69-6EDB-4FF4-983F-18BD219EF322}</a:tableStyleId>
              </a:tblPr>
              <a:tblGrid>
                <a:gridCol w="1405595">
                  <a:extLst>
                    <a:ext uri="{9D8B030D-6E8A-4147-A177-3AD203B41FA5}">
                      <a16:colId xmlns:a16="http://schemas.microsoft.com/office/drawing/2014/main" val="1941052924"/>
                    </a:ext>
                  </a:extLst>
                </a:gridCol>
                <a:gridCol w="4111384">
                  <a:extLst>
                    <a:ext uri="{9D8B030D-6E8A-4147-A177-3AD203B41FA5}">
                      <a16:colId xmlns:a16="http://schemas.microsoft.com/office/drawing/2014/main" val="902039597"/>
                    </a:ext>
                  </a:extLst>
                </a:gridCol>
                <a:gridCol w="488608">
                  <a:extLst>
                    <a:ext uri="{9D8B030D-6E8A-4147-A177-3AD203B41FA5}">
                      <a16:colId xmlns:a16="http://schemas.microsoft.com/office/drawing/2014/main" val="2247910163"/>
                    </a:ext>
                  </a:extLst>
                </a:gridCol>
                <a:gridCol w="494631">
                  <a:extLst>
                    <a:ext uri="{9D8B030D-6E8A-4147-A177-3AD203B41FA5}">
                      <a16:colId xmlns:a16="http://schemas.microsoft.com/office/drawing/2014/main" val="2222680774"/>
                    </a:ext>
                  </a:extLst>
                </a:gridCol>
                <a:gridCol w="494631">
                  <a:extLst>
                    <a:ext uri="{9D8B030D-6E8A-4147-A177-3AD203B41FA5}">
                      <a16:colId xmlns:a16="http://schemas.microsoft.com/office/drawing/2014/main" val="3658391941"/>
                    </a:ext>
                  </a:extLst>
                </a:gridCol>
              </a:tblGrid>
              <a:tr h="266741">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Course Code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Course  Title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P</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5483669"/>
                  </a:ext>
                </a:extLst>
              </a:tr>
              <a:tr h="267196">
                <a:tc>
                  <a:txBody>
                    <a:bodyPr/>
                    <a:lstStyle/>
                    <a:p>
                      <a:pPr marL="0" marR="0">
                        <a:lnSpc>
                          <a:spcPct val="115000"/>
                        </a:lnSpc>
                        <a:spcBef>
                          <a:spcPts val="0"/>
                        </a:spcBef>
                        <a:spcAft>
                          <a:spcPts val="800"/>
                        </a:spcAft>
                      </a:pPr>
                      <a:r>
                        <a:rPr lang="en-US" sz="1400">
                          <a:effectLst/>
                          <a:latin typeface="Arial Narrow" panose="020B0606020202030204" pitchFamily="34" charset="0"/>
                        </a:rPr>
                        <a:t>RET 898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rial Narrow" panose="020B0606020202030204" pitchFamily="34" charset="0"/>
                        </a:rPr>
                        <a:t>Thesis IV</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7099457"/>
                  </a:ext>
                </a:extLst>
              </a:tr>
              <a:tr h="267196">
                <a:tc>
                  <a:txBody>
                    <a:bodyPr/>
                    <a:lstStyle/>
                    <a:p>
                      <a:pPr marL="0" marR="0">
                        <a:lnSpc>
                          <a:spcPct val="115000"/>
                        </a:lnSpc>
                        <a:spcBef>
                          <a:spcPts val="0"/>
                        </a:spcBef>
                        <a:spcAft>
                          <a:spcPts val="800"/>
                        </a:spcAft>
                      </a:pPr>
                      <a:r>
                        <a:rPr lang="en-US" sz="1400">
                          <a:effectLst/>
                          <a:latin typeface="Arial Narrow" panose="020B0606020202030204" pitchFamily="34" charset="0"/>
                        </a:rPr>
                        <a:t>RET 892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400">
                          <a:effectLst/>
                          <a:latin typeface="Arial Narrow" panose="020B0606020202030204" pitchFamily="34" charset="0"/>
                        </a:rPr>
                        <a:t>Seminar IV</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600522"/>
                  </a:ext>
                </a:extLst>
              </a:tr>
              <a:tr h="267196">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Sub-Total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0707057"/>
                  </a:ext>
                </a:extLst>
              </a:tr>
              <a:tr h="267196">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dirty="0">
                          <a:effectLst/>
                          <a:latin typeface="Arial Narrow" panose="020B0606020202030204" pitchFamily="34" charset="0"/>
                        </a:rPr>
                        <a:t>14</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1887068"/>
                  </a:ext>
                </a:extLst>
              </a:tr>
            </a:tbl>
          </a:graphicData>
        </a:graphic>
      </p:graphicFrame>
      <p:sp>
        <p:nvSpPr>
          <p:cNvPr id="6" name="Slide Number Placeholder 5">
            <a:extLst>
              <a:ext uri="{FF2B5EF4-FFF2-40B4-BE49-F238E27FC236}">
                <a16:creationId xmlns:a16="http://schemas.microsoft.com/office/drawing/2014/main" id="{221564D0-EEF6-4705-BC1C-892D3227BCCC}"/>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848170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58AA1D62-5C0C-49CC-AF7D-029A9C0C8EC6}"/>
              </a:ext>
            </a:extLst>
          </p:cNvPr>
          <p:cNvSpPr>
            <a:spLocks noChangeArrowheads="1"/>
          </p:cNvSpPr>
          <p:nvPr/>
        </p:nvSpPr>
        <p:spPr bwMode="auto">
          <a:xfrm>
            <a:off x="190500" y="1523690"/>
            <a:ext cx="5675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924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924050" algn="l"/>
              </a:tabLst>
            </a:pP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Year </a:t>
            </a:r>
            <a:r>
              <a:rPr lang="en-GB" altLang="en-US" sz="1600" b="1" dirty="0">
                <a:latin typeface="Arial Narrow" panose="020B0606020202030204" pitchFamily="34" charset="0"/>
                <a:ea typeface="Times New Roman" panose="02020603050405020304" pitchFamily="18" charset="0"/>
              </a:rPr>
              <a:t>Four</a:t>
            </a:r>
            <a:r>
              <a:rPr kumimoji="0" lang="en-GB" altLang="en-US" sz="16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 Semester One</a:t>
            </a:r>
            <a:r>
              <a:rPr lang="en-US" altLang="en-US" sz="1600" dirty="0">
                <a:latin typeface="Arial Narrow" panose="020B060602020203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9D5E07E-3988-4578-8114-206345EB9150}"/>
              </a:ext>
            </a:extLst>
          </p:cNvPr>
          <p:cNvSpPr/>
          <p:nvPr/>
        </p:nvSpPr>
        <p:spPr>
          <a:xfrm>
            <a:off x="265146" y="3773010"/>
            <a:ext cx="7010400" cy="338554"/>
          </a:xfrm>
          <a:prstGeom prst="rect">
            <a:avLst/>
          </a:prstGeom>
        </p:spPr>
        <p:txBody>
          <a:bodyPr wrap="square">
            <a:spAutoFit/>
          </a:bodyPr>
          <a:lstStyle/>
          <a:p>
            <a:r>
              <a:rPr lang="en-GB" sz="1600" b="1" dirty="0">
                <a:latin typeface="Arial Narrow" panose="020B0606020202030204" pitchFamily="34" charset="0"/>
              </a:rPr>
              <a:t>Year Four Semester Two</a:t>
            </a:r>
            <a:endParaRPr lang="en-US" sz="1600" dirty="0">
              <a:latin typeface="Arial Narrow" panose="020B0606020202030204" pitchFamily="34" charset="0"/>
            </a:endParaRPr>
          </a:p>
        </p:txBody>
      </p:sp>
      <p:sp>
        <p:nvSpPr>
          <p:cNvPr id="10" name="Title 1">
            <a:extLst>
              <a:ext uri="{FF2B5EF4-FFF2-40B4-BE49-F238E27FC236}">
                <a16:creationId xmlns:a16="http://schemas.microsoft.com/office/drawing/2014/main" id="{A8581F5B-FA4C-4A4C-812F-E434AFF798FF}"/>
              </a:ext>
            </a:extLst>
          </p:cNvPr>
          <p:cNvSpPr txBox="1">
            <a:spLocks/>
          </p:cNvSpPr>
          <p:nvPr/>
        </p:nvSpPr>
        <p:spPr>
          <a:xfrm>
            <a:off x="2019300" y="203530"/>
            <a:ext cx="5181600" cy="639762"/>
          </a:xfrm>
          <a:prstGeom prst="rect">
            <a:avLst/>
          </a:prstGeom>
          <a:ln>
            <a:solidFill>
              <a:schemeClr val="accent3">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a:latin typeface="Arial Narrow" panose="020B0606020202030204" pitchFamily="34" charset="0"/>
                <a:cs typeface="Times New Roman" panose="02020603050405020304" pitchFamily="18" charset="0"/>
              </a:rPr>
              <a:t>Overall Course Structure Contd.</a:t>
            </a:r>
            <a:endParaRPr lang="en-US" sz="3200" dirty="0"/>
          </a:p>
        </p:txBody>
      </p:sp>
      <p:pic>
        <p:nvPicPr>
          <p:cNvPr id="11" name="Picture 16">
            <a:extLst>
              <a:ext uri="{FF2B5EF4-FFF2-40B4-BE49-F238E27FC236}">
                <a16:creationId xmlns:a16="http://schemas.microsoft.com/office/drawing/2014/main" id="{1669CAAD-8D8F-45F2-96F4-844F2E90D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68287"/>
            <a:ext cx="1603169" cy="1371600"/>
          </a:xfrm>
          <a:prstGeom prst="rect">
            <a:avLst/>
          </a:prstGeom>
          <a:noFill/>
          <a:ln w="9525">
            <a:noFill/>
            <a:miter lim="800000"/>
            <a:headEnd/>
            <a:tailEnd/>
          </a:ln>
        </p:spPr>
      </p:pic>
      <p:pic>
        <p:nvPicPr>
          <p:cNvPr id="12" name="Picture 2" descr="C:\Users\Home\Desktop\nmbu_logo-en.png">
            <a:extLst>
              <a:ext uri="{FF2B5EF4-FFF2-40B4-BE49-F238E27FC236}">
                <a16:creationId xmlns:a16="http://schemas.microsoft.com/office/drawing/2014/main" id="{B674DF40-73C6-4924-9EAF-5DF533331C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41972"/>
            <a:ext cx="1222257" cy="1295400"/>
          </a:xfrm>
          <a:prstGeom prst="rect">
            <a:avLst/>
          </a:prstGeom>
          <a:noFill/>
        </p:spPr>
      </p:pic>
      <p:pic>
        <p:nvPicPr>
          <p:cNvPr id="13" name="Picture 2" descr="Image Results for ntnu ålesund">
            <a:extLst>
              <a:ext uri="{FF2B5EF4-FFF2-40B4-BE49-F238E27FC236}">
                <a16:creationId xmlns:a16="http://schemas.microsoft.com/office/drawing/2014/main" id="{7E4E3471-09D4-4353-9D94-A349C483120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200" y="6334923"/>
            <a:ext cx="2667000" cy="549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14E9E44-D160-4BC2-8FA8-542C30991E4C}"/>
              </a:ext>
            </a:extLst>
          </p:cNvPr>
          <p:cNvGraphicFramePr>
            <a:graphicFrameLocks noGrp="1"/>
          </p:cNvGraphicFramePr>
          <p:nvPr>
            <p:extLst>
              <p:ext uri="{D42A27DB-BD31-4B8C-83A1-F6EECF244321}">
                <p14:modId xmlns:p14="http://schemas.microsoft.com/office/powerpoint/2010/main" val="3606410387"/>
              </p:ext>
            </p:extLst>
          </p:nvPr>
        </p:nvGraphicFramePr>
        <p:xfrm>
          <a:off x="280697" y="2192360"/>
          <a:ext cx="6920202" cy="1236538"/>
        </p:xfrm>
        <a:graphic>
          <a:graphicData uri="http://schemas.openxmlformats.org/drawingml/2006/table">
            <a:tbl>
              <a:tblPr firstRow="1" firstCol="1" bandRow="1">
                <a:tableStyleId>{F5AB1C69-6EDB-4FF4-983F-18BD219EF322}</a:tableStyleId>
              </a:tblPr>
              <a:tblGrid>
                <a:gridCol w="1390595">
                  <a:extLst>
                    <a:ext uri="{9D8B030D-6E8A-4147-A177-3AD203B41FA5}">
                      <a16:colId xmlns:a16="http://schemas.microsoft.com/office/drawing/2014/main" val="1428492622"/>
                    </a:ext>
                  </a:extLst>
                </a:gridCol>
                <a:gridCol w="4067509">
                  <a:extLst>
                    <a:ext uri="{9D8B030D-6E8A-4147-A177-3AD203B41FA5}">
                      <a16:colId xmlns:a16="http://schemas.microsoft.com/office/drawing/2014/main" val="3490584142"/>
                    </a:ext>
                  </a:extLst>
                </a:gridCol>
                <a:gridCol w="483394">
                  <a:extLst>
                    <a:ext uri="{9D8B030D-6E8A-4147-A177-3AD203B41FA5}">
                      <a16:colId xmlns:a16="http://schemas.microsoft.com/office/drawing/2014/main" val="2521053280"/>
                    </a:ext>
                  </a:extLst>
                </a:gridCol>
                <a:gridCol w="489352">
                  <a:extLst>
                    <a:ext uri="{9D8B030D-6E8A-4147-A177-3AD203B41FA5}">
                      <a16:colId xmlns:a16="http://schemas.microsoft.com/office/drawing/2014/main" val="1608421305"/>
                    </a:ext>
                  </a:extLst>
                </a:gridCol>
                <a:gridCol w="489352">
                  <a:extLst>
                    <a:ext uri="{9D8B030D-6E8A-4147-A177-3AD203B41FA5}">
                      <a16:colId xmlns:a16="http://schemas.microsoft.com/office/drawing/2014/main" val="3087391691"/>
                    </a:ext>
                  </a:extLst>
                </a:gridCol>
              </a:tblGrid>
              <a:tr h="246970">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Course Code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Course  Title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P</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038469"/>
                  </a:ext>
                </a:extLst>
              </a:tr>
              <a:tr h="247392">
                <a:tc>
                  <a:txBody>
                    <a:bodyPr/>
                    <a:lstStyle/>
                    <a:p>
                      <a:pPr marL="0" marR="0">
                        <a:lnSpc>
                          <a:spcPct val="115000"/>
                        </a:lnSpc>
                        <a:spcBef>
                          <a:spcPts val="0"/>
                        </a:spcBef>
                        <a:spcAft>
                          <a:spcPts val="800"/>
                        </a:spcAft>
                      </a:pPr>
                      <a:r>
                        <a:rPr lang="en-US" sz="1400">
                          <a:effectLst/>
                          <a:latin typeface="Arial Narrow" panose="020B0606020202030204" pitchFamily="34" charset="0"/>
                        </a:rPr>
                        <a:t>RET 997</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rial Narrow" panose="020B0606020202030204" pitchFamily="34" charset="0"/>
                        </a:rPr>
                        <a:t>Thesis V</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7823592"/>
                  </a:ext>
                </a:extLst>
              </a:tr>
              <a:tr h="247392">
                <a:tc>
                  <a:txBody>
                    <a:bodyPr/>
                    <a:lstStyle/>
                    <a:p>
                      <a:pPr marL="0" marR="0">
                        <a:lnSpc>
                          <a:spcPct val="115000"/>
                        </a:lnSpc>
                        <a:spcBef>
                          <a:spcPts val="0"/>
                        </a:spcBef>
                        <a:spcAft>
                          <a:spcPts val="800"/>
                        </a:spcAft>
                      </a:pPr>
                      <a:r>
                        <a:rPr lang="en-US" sz="1400">
                          <a:effectLst/>
                          <a:latin typeface="Arial Narrow" panose="020B0606020202030204" pitchFamily="34" charset="0"/>
                        </a:rPr>
                        <a:t>RET 991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400">
                          <a:effectLst/>
                          <a:latin typeface="Arial Narrow" panose="020B0606020202030204" pitchFamily="34" charset="0"/>
                        </a:rPr>
                        <a:t>Supervised Teaching 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9872831"/>
                  </a:ext>
                </a:extLst>
              </a:tr>
              <a:tr h="247392">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Sub-Total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32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16</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3626722"/>
                  </a:ext>
                </a:extLst>
              </a:tr>
              <a:tr h="247392">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32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dirty="0">
                          <a:effectLst/>
                          <a:latin typeface="Arial Narrow" panose="020B0606020202030204" pitchFamily="34" charset="0"/>
                        </a:rPr>
                        <a:t>16</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3051329"/>
                  </a:ext>
                </a:extLst>
              </a:tr>
            </a:tbl>
          </a:graphicData>
        </a:graphic>
      </p:graphicFrame>
      <p:graphicFrame>
        <p:nvGraphicFramePr>
          <p:cNvPr id="5" name="Table 4">
            <a:extLst>
              <a:ext uri="{FF2B5EF4-FFF2-40B4-BE49-F238E27FC236}">
                <a16:creationId xmlns:a16="http://schemas.microsoft.com/office/drawing/2014/main" id="{B12F540A-A551-4946-96E5-B729ABAA855E}"/>
              </a:ext>
            </a:extLst>
          </p:cNvPr>
          <p:cNvGraphicFramePr>
            <a:graphicFrameLocks noGrp="1"/>
          </p:cNvGraphicFramePr>
          <p:nvPr>
            <p:extLst>
              <p:ext uri="{D42A27DB-BD31-4B8C-83A1-F6EECF244321}">
                <p14:modId xmlns:p14="http://schemas.microsoft.com/office/powerpoint/2010/main" val="2256947458"/>
              </p:ext>
            </p:extLst>
          </p:nvPr>
        </p:nvGraphicFramePr>
        <p:xfrm>
          <a:off x="381000" y="4375825"/>
          <a:ext cx="6894546" cy="1415376"/>
        </p:xfrm>
        <a:graphic>
          <a:graphicData uri="http://schemas.openxmlformats.org/drawingml/2006/table">
            <a:tbl>
              <a:tblPr firstRow="1" firstCol="1" bandRow="1">
                <a:tableStyleId>{F5AB1C69-6EDB-4FF4-983F-18BD219EF322}</a:tableStyleId>
              </a:tblPr>
              <a:tblGrid>
                <a:gridCol w="1385439">
                  <a:extLst>
                    <a:ext uri="{9D8B030D-6E8A-4147-A177-3AD203B41FA5}">
                      <a16:colId xmlns:a16="http://schemas.microsoft.com/office/drawing/2014/main" val="837234531"/>
                    </a:ext>
                  </a:extLst>
                </a:gridCol>
                <a:gridCol w="4052429">
                  <a:extLst>
                    <a:ext uri="{9D8B030D-6E8A-4147-A177-3AD203B41FA5}">
                      <a16:colId xmlns:a16="http://schemas.microsoft.com/office/drawing/2014/main" val="1079037069"/>
                    </a:ext>
                  </a:extLst>
                </a:gridCol>
                <a:gridCol w="481602">
                  <a:extLst>
                    <a:ext uri="{9D8B030D-6E8A-4147-A177-3AD203B41FA5}">
                      <a16:colId xmlns:a16="http://schemas.microsoft.com/office/drawing/2014/main" val="128191009"/>
                    </a:ext>
                  </a:extLst>
                </a:gridCol>
                <a:gridCol w="487538">
                  <a:extLst>
                    <a:ext uri="{9D8B030D-6E8A-4147-A177-3AD203B41FA5}">
                      <a16:colId xmlns:a16="http://schemas.microsoft.com/office/drawing/2014/main" val="3599333456"/>
                    </a:ext>
                  </a:extLst>
                </a:gridCol>
                <a:gridCol w="487538">
                  <a:extLst>
                    <a:ext uri="{9D8B030D-6E8A-4147-A177-3AD203B41FA5}">
                      <a16:colId xmlns:a16="http://schemas.microsoft.com/office/drawing/2014/main" val="826514633"/>
                    </a:ext>
                  </a:extLst>
                </a:gridCol>
              </a:tblGrid>
              <a:tr h="235561">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Course Code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Course  Title</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P</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9438955"/>
                  </a:ext>
                </a:extLst>
              </a:tr>
              <a:tr h="235963">
                <a:tc>
                  <a:txBody>
                    <a:bodyPr/>
                    <a:lstStyle/>
                    <a:p>
                      <a:pPr marL="0" marR="0">
                        <a:lnSpc>
                          <a:spcPct val="115000"/>
                        </a:lnSpc>
                        <a:spcBef>
                          <a:spcPts val="0"/>
                        </a:spcBef>
                        <a:spcAft>
                          <a:spcPts val="800"/>
                        </a:spcAft>
                      </a:pPr>
                      <a:r>
                        <a:rPr lang="en-US" sz="1400">
                          <a:effectLst/>
                          <a:latin typeface="Arial Narrow" panose="020B0606020202030204" pitchFamily="34" charset="0"/>
                        </a:rPr>
                        <a:t>RET 998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400">
                          <a:effectLst/>
                          <a:latin typeface="Arial Narrow" panose="020B0606020202030204" pitchFamily="34" charset="0"/>
                        </a:rPr>
                        <a:t>Thesis VI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3252532"/>
                  </a:ext>
                </a:extLst>
              </a:tr>
              <a:tr h="235963">
                <a:tc>
                  <a:txBody>
                    <a:bodyPr/>
                    <a:lstStyle/>
                    <a:p>
                      <a:pPr marL="0" marR="0">
                        <a:lnSpc>
                          <a:spcPct val="115000"/>
                        </a:lnSpc>
                        <a:spcBef>
                          <a:spcPts val="0"/>
                        </a:spcBef>
                        <a:spcAft>
                          <a:spcPts val="800"/>
                        </a:spcAft>
                      </a:pPr>
                      <a:r>
                        <a:rPr lang="en-US" sz="1400">
                          <a:effectLst/>
                          <a:latin typeface="Arial Narrow" panose="020B0606020202030204" pitchFamily="34" charset="0"/>
                        </a:rPr>
                        <a:t>RET 992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US" sz="1400">
                          <a:effectLst/>
                          <a:latin typeface="Arial Narrow" panose="020B0606020202030204" pitchFamily="34" charset="0"/>
                        </a:rPr>
                        <a:t>Supervised Teaching II</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800406"/>
                  </a:ext>
                </a:extLst>
              </a:tr>
              <a:tr h="235963">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Sub-Total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32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16</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5642937"/>
                  </a:ext>
                </a:extLst>
              </a:tr>
              <a:tr h="235963">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32</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16</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9805538"/>
                  </a:ext>
                </a:extLst>
              </a:tr>
              <a:tr h="235963">
                <a:tc gridSpan="2">
                  <a:txBody>
                    <a:bodyPr/>
                    <a:lstStyle/>
                    <a:p>
                      <a:pPr marL="0" marR="0" algn="ctr">
                        <a:lnSpc>
                          <a:spcPct val="115000"/>
                        </a:lnSpc>
                        <a:spcBef>
                          <a:spcPts val="0"/>
                        </a:spcBef>
                        <a:spcAft>
                          <a:spcPts val="800"/>
                        </a:spcAft>
                      </a:pPr>
                      <a:r>
                        <a:rPr lang="en-GB" sz="1400" u="none" strike="noStrike" spc="0">
                          <a:effectLst/>
                          <a:latin typeface="Arial Narrow" panose="020B0606020202030204" pitchFamily="34" charset="0"/>
                        </a:rPr>
                        <a:t>Grand Total</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30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800"/>
                        </a:spcAft>
                      </a:pPr>
                      <a:r>
                        <a:rPr lang="en-GB" sz="1400" u="none" strike="noStrike" spc="0">
                          <a:effectLst/>
                          <a:latin typeface="Arial Narrow" panose="020B0606020202030204" pitchFamily="34" charset="0"/>
                        </a:rPr>
                        <a:t>204</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GB" sz="1400" u="none" strike="noStrike" spc="0" dirty="0">
                          <a:effectLst/>
                          <a:latin typeface="Arial Narrow" panose="020B0606020202030204" pitchFamily="34" charset="0"/>
                        </a:rPr>
                        <a:t>112</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3549433"/>
                  </a:ext>
                </a:extLst>
              </a:tr>
            </a:tbl>
          </a:graphicData>
        </a:graphic>
      </p:graphicFrame>
      <p:sp>
        <p:nvSpPr>
          <p:cNvPr id="6" name="Slide Number Placeholder 5">
            <a:extLst>
              <a:ext uri="{FF2B5EF4-FFF2-40B4-BE49-F238E27FC236}">
                <a16:creationId xmlns:a16="http://schemas.microsoft.com/office/drawing/2014/main" id="{F16185DE-7671-4F3A-855C-A648EA59F3B1}"/>
              </a:ext>
            </a:extLst>
          </p:cNvPr>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40593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334000" cy="1143000"/>
          </a:xfrm>
          <a:ln w="28575">
            <a:solidFill>
              <a:srgbClr val="92D050"/>
            </a:solidFill>
          </a:ln>
        </p:spPr>
        <p:txBody>
          <a:bodyPr/>
          <a:lstStyle/>
          <a:p>
            <a:r>
              <a:rPr lang="en-US" dirty="0">
                <a:latin typeface="Arial Narrow" pitchFamily="34" charset="0"/>
              </a:rPr>
              <a:t>Presentation Outline</a:t>
            </a:r>
          </a:p>
        </p:txBody>
      </p:sp>
      <p:sp>
        <p:nvSpPr>
          <p:cNvPr id="6" name="TextBox 5"/>
          <p:cNvSpPr txBox="1"/>
          <p:nvPr/>
        </p:nvSpPr>
        <p:spPr>
          <a:xfrm>
            <a:off x="190500" y="1981200"/>
            <a:ext cx="8763000" cy="3669594"/>
          </a:xfrm>
          <a:prstGeom prst="rect">
            <a:avLst/>
          </a:prstGeom>
          <a:noFill/>
          <a:ln>
            <a:solidFill>
              <a:srgbClr val="92D050"/>
            </a:solidFill>
          </a:ln>
        </p:spPr>
        <p:txBody>
          <a:bodyPr wrap="square" rtlCol="0">
            <a:spAutoFit/>
          </a:bodyPr>
          <a:lstStyle/>
          <a:p>
            <a:pPr marL="342900" indent="-342900">
              <a:lnSpc>
                <a:spcPct val="200000"/>
              </a:lnSpc>
              <a:buFont typeface="Wingdings" panose="05000000000000000000" pitchFamily="2" charset="2"/>
              <a:buChar char="q"/>
            </a:pPr>
            <a:r>
              <a:rPr lang="en-US" sz="2400" dirty="0">
                <a:latin typeface="Arial Narrow" pitchFamily="34" charset="0"/>
              </a:rPr>
              <a:t>Background &amp; Overview of the MSc. RETs </a:t>
            </a:r>
            <a:r>
              <a:rPr lang="en-US" sz="2400" dirty="0" err="1">
                <a:latin typeface="Arial Narrow" pitchFamily="34" charset="0"/>
              </a:rPr>
              <a:t>Programme</a:t>
            </a:r>
            <a:endParaRPr lang="en-US" sz="2400" dirty="0">
              <a:latin typeface="Arial Narrow" pitchFamily="34" charset="0"/>
            </a:endParaRPr>
          </a:p>
          <a:p>
            <a:pPr>
              <a:lnSpc>
                <a:spcPct val="200000"/>
              </a:lnSpc>
              <a:buFont typeface="Wingdings" pitchFamily="2" charset="2"/>
              <a:buChar char="q"/>
            </a:pPr>
            <a:r>
              <a:rPr lang="en-US" sz="2400" dirty="0">
                <a:latin typeface="Arial Narrow" pitchFamily="34" charset="0"/>
              </a:rPr>
              <a:t>Project Goal &amp; Project Objectives</a:t>
            </a:r>
          </a:p>
          <a:p>
            <a:pPr>
              <a:lnSpc>
                <a:spcPct val="200000"/>
              </a:lnSpc>
              <a:buFont typeface="Wingdings" pitchFamily="2" charset="2"/>
              <a:buChar char="q"/>
            </a:pPr>
            <a:r>
              <a:rPr lang="en-US" sz="2400" dirty="0">
                <a:latin typeface="Arial Narrow" pitchFamily="34" charset="0"/>
              </a:rPr>
              <a:t>Achievements of the Project</a:t>
            </a:r>
          </a:p>
          <a:p>
            <a:pPr>
              <a:lnSpc>
                <a:spcPct val="200000"/>
              </a:lnSpc>
              <a:buFont typeface="Wingdings" pitchFamily="2" charset="2"/>
              <a:buChar char="q"/>
            </a:pPr>
            <a:r>
              <a:rPr lang="en-US" sz="2400" dirty="0">
                <a:latin typeface="Arial Narrow" pitchFamily="34" charset="0"/>
              </a:rPr>
              <a:t>Overview of Academic </a:t>
            </a:r>
            <a:r>
              <a:rPr lang="en-US" sz="2400" dirty="0" err="1">
                <a:latin typeface="Arial Narrow" pitchFamily="34" charset="0"/>
              </a:rPr>
              <a:t>Programmes</a:t>
            </a:r>
            <a:endParaRPr lang="en-US" sz="2400" dirty="0">
              <a:latin typeface="Arial Narrow" pitchFamily="34" charset="0"/>
            </a:endParaRPr>
          </a:p>
          <a:p>
            <a:pPr>
              <a:lnSpc>
                <a:spcPct val="200000"/>
              </a:lnSpc>
              <a:buFont typeface="Wingdings" pitchFamily="2" charset="2"/>
              <a:buChar char="q"/>
            </a:pPr>
            <a:r>
              <a:rPr lang="en-US" sz="2400" dirty="0">
                <a:latin typeface="Arial Narrow" pitchFamily="34" charset="0"/>
              </a:rPr>
              <a:t>Some Pictures from </a:t>
            </a:r>
            <a:r>
              <a:rPr lang="en-US" sz="2400" dirty="0" err="1">
                <a:latin typeface="Arial Narrow" pitchFamily="34" charset="0"/>
              </a:rPr>
              <a:t>Programmes</a:t>
            </a:r>
            <a:r>
              <a:rPr lang="en-US" sz="2400" dirty="0">
                <a:latin typeface="Arial Narrow" pitchFamily="34" charset="0"/>
              </a:rPr>
              <a:t> Organized and Meetings </a:t>
            </a:r>
          </a:p>
        </p:txBody>
      </p:sp>
      <p:sp>
        <p:nvSpPr>
          <p:cNvPr id="5" name="Slide Number Placeholder 4">
            <a:extLst>
              <a:ext uri="{FF2B5EF4-FFF2-40B4-BE49-F238E27FC236}">
                <a16:creationId xmlns:a16="http://schemas.microsoft.com/office/drawing/2014/main" id="{82BD8707-3A93-4B71-A79E-CCB73A33AA20}"/>
              </a:ext>
            </a:extLst>
          </p:cNvPr>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Pictures from the Project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16" y="1066800"/>
            <a:ext cx="9144000" cy="6073254"/>
          </a:xfrm>
          <a:prstGeom prst="rect">
            <a:avLst/>
          </a:prstGeom>
        </p:spPr>
      </p:pic>
      <p:sp>
        <p:nvSpPr>
          <p:cNvPr id="4" name="Slide Number Placeholder 3">
            <a:extLst>
              <a:ext uri="{FF2B5EF4-FFF2-40B4-BE49-F238E27FC236}">
                <a16:creationId xmlns:a16="http://schemas.microsoft.com/office/drawing/2014/main" id="{0E20A4D8-45A2-428F-AA3A-DF4CAEA83530}"/>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72728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59141"/>
            <a:ext cx="4572000" cy="344645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189233"/>
            <a:ext cx="4492690" cy="351636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52399"/>
            <a:ext cx="5638800" cy="3341634"/>
          </a:xfrm>
          <a:prstGeom prst="rect">
            <a:avLst/>
          </a:prstGeom>
        </p:spPr>
      </p:pic>
      <p:sp>
        <p:nvSpPr>
          <p:cNvPr id="2" name="Slide Number Placeholder 1">
            <a:extLst>
              <a:ext uri="{FF2B5EF4-FFF2-40B4-BE49-F238E27FC236}">
                <a16:creationId xmlns:a16="http://schemas.microsoft.com/office/drawing/2014/main" id="{30318DBA-AC15-40E9-90A6-7336B454F74F}"/>
              </a:ext>
            </a:extLst>
          </p:cNvPr>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587452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3008" y="3538774"/>
            <a:ext cx="4953000" cy="328967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328"/>
            <a:ext cx="4686728" cy="356210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6728" y="-23328"/>
            <a:ext cx="4429280" cy="356210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38774"/>
            <a:ext cx="4686728" cy="3369907"/>
          </a:xfrm>
          <a:prstGeom prst="rect">
            <a:avLst/>
          </a:prstGeom>
        </p:spPr>
      </p:pic>
      <p:sp>
        <p:nvSpPr>
          <p:cNvPr id="7" name="Slide Number Placeholder 6">
            <a:extLst>
              <a:ext uri="{FF2B5EF4-FFF2-40B4-BE49-F238E27FC236}">
                <a16:creationId xmlns:a16="http://schemas.microsoft.com/office/drawing/2014/main" id="{79872D70-F511-4E14-A38B-CD6CC9098377}"/>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530636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93683"/>
            <a:ext cx="5486400" cy="364395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9180" y="-31102"/>
            <a:ext cx="5145640" cy="341762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3403631"/>
            <a:ext cx="4572000" cy="3291049"/>
          </a:xfrm>
          <a:prstGeom prst="rect">
            <a:avLst/>
          </a:prstGeom>
        </p:spPr>
      </p:pic>
      <p:sp>
        <p:nvSpPr>
          <p:cNvPr id="2" name="Slide Number Placeholder 1">
            <a:extLst>
              <a:ext uri="{FF2B5EF4-FFF2-40B4-BE49-F238E27FC236}">
                <a16:creationId xmlns:a16="http://schemas.microsoft.com/office/drawing/2014/main" id="{7BB27260-3AFD-4D5D-9C24-762F0B3917AC}"/>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761979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Narrow" pitchFamily="34" charset="0"/>
              </a:rPr>
              <a:t>Some Pictures for the Reciprocal Visits by Project Partners</a:t>
            </a:r>
          </a:p>
        </p:txBody>
      </p:sp>
      <p:pic>
        <p:nvPicPr>
          <p:cNvPr id="34818" name="Picture 2" descr="C:\Users\Home\Documents\Dr. Lena Dzifa Mensah\KNUST 2012\1 Projects\EnPe\IMG_20141104_14584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76400"/>
            <a:ext cx="2895600" cy="2133600"/>
          </a:xfrm>
          <a:prstGeom prst="rect">
            <a:avLst/>
          </a:prstGeom>
          <a:noFill/>
          <a:ln w="25400">
            <a:solidFill>
              <a:schemeClr val="accent3">
                <a:lumMod val="75000"/>
              </a:schemeClr>
            </a:solidFill>
          </a:ln>
        </p:spPr>
      </p:pic>
      <p:pic>
        <p:nvPicPr>
          <p:cNvPr id="34819" name="Picture 3" descr="C:\Users\Home\Documents\Dr. Lena Dzifa Mensah\KNUST 2012\1 Projects\EnPe\IMG_20141104_1045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6999" y="1676400"/>
            <a:ext cx="2667000" cy="2133600"/>
          </a:xfrm>
          <a:prstGeom prst="rect">
            <a:avLst/>
          </a:prstGeom>
          <a:noFill/>
          <a:ln w="25400">
            <a:solidFill>
              <a:schemeClr val="accent3">
                <a:lumMod val="75000"/>
              </a:schemeClr>
            </a:solidFill>
          </a:ln>
        </p:spPr>
      </p:pic>
      <p:pic>
        <p:nvPicPr>
          <p:cNvPr id="34821" name="Picture 5" descr="C:\Users\Home\Documents\Dr. Lena Dzifa Mensah\KNUST 2012\1 Projects\EnPe\IMG_20141103_14373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399" y="1676400"/>
            <a:ext cx="3657600" cy="2133600"/>
          </a:xfrm>
          <a:prstGeom prst="rect">
            <a:avLst/>
          </a:prstGeom>
          <a:noFill/>
          <a:ln w="25400">
            <a:solidFill>
              <a:schemeClr val="accent3">
                <a:lumMod val="75000"/>
              </a:schemeClr>
            </a:solidFill>
          </a:ln>
        </p:spPr>
      </p:pic>
      <p:pic>
        <p:nvPicPr>
          <p:cNvPr id="34822" name="Picture 6" descr="C:\Users\Home\Documents\Dr. Lena Dzifa Mensah\KNUST 2012\1 Projects\EnPe\IMG_20140807_16323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4191000"/>
            <a:ext cx="2667000" cy="2171700"/>
          </a:xfrm>
          <a:prstGeom prst="rect">
            <a:avLst/>
          </a:prstGeom>
          <a:noFill/>
        </p:spPr>
      </p:pic>
      <p:pic>
        <p:nvPicPr>
          <p:cNvPr id="34823" name="Picture 7" descr="C:\Users\Home\Documents\Dr. Lena Dzifa Mensah\KNUST 2012\1 Projects\EnPe\IMG_20140806_10501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1400" y="4191000"/>
            <a:ext cx="2895600" cy="2171700"/>
          </a:xfrm>
          <a:prstGeom prst="rect">
            <a:avLst/>
          </a:prstGeom>
          <a:noFill/>
        </p:spPr>
      </p:pic>
      <p:pic>
        <p:nvPicPr>
          <p:cNvPr id="34824" name="Picture 8" descr="C:\Users\Home\Documents\Dr. Lena Dzifa Mensah\KNUST 2012\1 Projects\EnPe\IMG_20140806_10491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4152900"/>
            <a:ext cx="3556000" cy="2209800"/>
          </a:xfrm>
          <a:prstGeom prst="rect">
            <a:avLst/>
          </a:prstGeom>
          <a:noFill/>
        </p:spPr>
      </p:pic>
      <p:sp>
        <p:nvSpPr>
          <p:cNvPr id="9" name="TextBox 8"/>
          <p:cNvSpPr txBox="1"/>
          <p:nvPr/>
        </p:nvSpPr>
        <p:spPr>
          <a:xfrm>
            <a:off x="3962400" y="3886200"/>
            <a:ext cx="1037463" cy="369332"/>
          </a:xfrm>
          <a:prstGeom prst="rect">
            <a:avLst/>
          </a:prstGeom>
          <a:noFill/>
        </p:spPr>
        <p:txBody>
          <a:bodyPr wrap="none" rtlCol="0">
            <a:spAutoFit/>
          </a:bodyPr>
          <a:lstStyle/>
          <a:p>
            <a:r>
              <a:rPr lang="en-US" dirty="0">
                <a:latin typeface="Arial Narrow" pitchFamily="34" charset="0"/>
              </a:rPr>
              <a:t>In Norway</a:t>
            </a:r>
          </a:p>
        </p:txBody>
      </p:sp>
      <p:sp>
        <p:nvSpPr>
          <p:cNvPr id="10" name="TextBox 9"/>
          <p:cNvSpPr txBox="1"/>
          <p:nvPr/>
        </p:nvSpPr>
        <p:spPr>
          <a:xfrm>
            <a:off x="4191000" y="6488668"/>
            <a:ext cx="966931" cy="369332"/>
          </a:xfrm>
          <a:prstGeom prst="rect">
            <a:avLst/>
          </a:prstGeom>
          <a:noFill/>
        </p:spPr>
        <p:txBody>
          <a:bodyPr wrap="none" rtlCol="0">
            <a:spAutoFit/>
          </a:bodyPr>
          <a:lstStyle/>
          <a:p>
            <a:r>
              <a:rPr lang="en-US" dirty="0">
                <a:latin typeface="Arial Narrow" pitchFamily="34" charset="0"/>
              </a:rPr>
              <a:t>In Ghana</a:t>
            </a:r>
          </a:p>
        </p:txBody>
      </p:sp>
      <p:sp>
        <p:nvSpPr>
          <p:cNvPr id="3" name="Slide Number Placeholder 2">
            <a:extLst>
              <a:ext uri="{FF2B5EF4-FFF2-40B4-BE49-F238E27FC236}">
                <a16:creationId xmlns:a16="http://schemas.microsoft.com/office/drawing/2014/main" id="{C0409603-57F7-404F-B222-182BE59F3BFA}"/>
              </a:ext>
            </a:extLst>
          </p:cNvPr>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3" name="Slide Number Placeholder 2">
            <a:extLst>
              <a:ext uri="{FF2B5EF4-FFF2-40B4-BE49-F238E27FC236}">
                <a16:creationId xmlns:a16="http://schemas.microsoft.com/office/drawing/2014/main" id="{D60B9B95-D4EB-4B4E-83C2-F019F2260FAD}"/>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775798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857250"/>
            <a:ext cx="9144000" cy="5143500"/>
          </a:xfrm>
          <a:prstGeom prst="rect">
            <a:avLst/>
          </a:prstGeom>
        </p:spPr>
      </p:pic>
      <p:sp>
        <p:nvSpPr>
          <p:cNvPr id="3" name="Slide Number Placeholder 2">
            <a:extLst>
              <a:ext uri="{FF2B5EF4-FFF2-40B4-BE49-F238E27FC236}">
                <a16:creationId xmlns:a16="http://schemas.microsoft.com/office/drawing/2014/main" id="{DC0D0DAE-F502-4EC1-8B17-BEB1C0245591}"/>
              </a:ext>
            </a:extLst>
          </p:cNvPr>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156269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rmAutofit fontScale="90000"/>
          </a:bodyPr>
          <a:lstStyle/>
          <a:p>
            <a:r>
              <a:rPr lang="en-US" dirty="0"/>
              <a:t>Thank you!</a:t>
            </a:r>
            <a:br>
              <a:rPr lang="en-US" dirty="0"/>
            </a:br>
            <a:endParaRPr lang="en-US" b="1" dirty="0"/>
          </a:p>
        </p:txBody>
      </p:sp>
      <p:pic>
        <p:nvPicPr>
          <p:cNvPr id="6"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831" y="228600"/>
            <a:ext cx="1603169" cy="1371600"/>
          </a:xfrm>
          <a:prstGeom prst="rect">
            <a:avLst/>
          </a:prstGeom>
          <a:noFill/>
          <a:ln w="9525">
            <a:noFill/>
            <a:miter lim="800000"/>
            <a:headEnd/>
            <a:tailEnd/>
          </a:ln>
        </p:spPr>
      </p:pic>
      <p:pic>
        <p:nvPicPr>
          <p:cNvPr id="7" name="Picture 2" descr="C:\Users\Home\Desktop\nmbu_logo-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457200"/>
            <a:ext cx="1219199" cy="1066800"/>
          </a:xfrm>
          <a:prstGeom prst="rect">
            <a:avLst/>
          </a:prstGeom>
          <a:noFill/>
        </p:spPr>
      </p:pic>
      <p:pic>
        <p:nvPicPr>
          <p:cNvPr id="9" name="Picture 2" descr="Image Results for ntnu ålesun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6100" y="5942045"/>
            <a:ext cx="2667000" cy="8210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D40FD72-23FC-4D57-9BD1-72627939BA30}"/>
              </a:ext>
            </a:extLst>
          </p:cNvPr>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4D6296-60B7-48B6-9770-A6C07ED2CDE9}"/>
              </a:ext>
            </a:extLst>
          </p:cNvPr>
          <p:cNvSpPr/>
          <p:nvPr/>
        </p:nvSpPr>
        <p:spPr>
          <a:xfrm>
            <a:off x="152400" y="2057400"/>
            <a:ext cx="8077200" cy="3727431"/>
          </a:xfrm>
          <a:prstGeom prst="rect">
            <a:avLst/>
          </a:prstGeom>
          <a:ln w="25400">
            <a:solidFill>
              <a:schemeClr val="accent3">
                <a:lumMod val="75000"/>
              </a:schemeClr>
            </a:solidFill>
          </a:ln>
        </p:spPr>
        <p:txBody>
          <a:bodyPr wrap="square">
            <a:spAutoFit/>
          </a:bodyPr>
          <a:lstStyle/>
          <a:p>
            <a:pPr>
              <a:lnSpc>
                <a:spcPct val="150000"/>
              </a:lnSpc>
            </a:pPr>
            <a:r>
              <a:rPr lang="en-US" sz="2000" dirty="0">
                <a:latin typeface="Arial Narrow" pitchFamily="34" charset="0"/>
              </a:rPr>
              <a:t>One of the key challenges to realizing sustainable energy systems in Sub-Saharan Africa is the lack of personnel with </a:t>
            </a:r>
            <a:r>
              <a:rPr lang="en-US" sz="2000" b="1" dirty="0">
                <a:solidFill>
                  <a:schemeClr val="accent3">
                    <a:lumMod val="75000"/>
                  </a:schemeClr>
                </a:solidFill>
                <a:latin typeface="Arial Narrow" pitchFamily="34" charset="0"/>
              </a:rPr>
              <a:t>the requisite knowledge and skill in </a:t>
            </a:r>
            <a:r>
              <a:rPr lang="en-US" sz="2000" dirty="0">
                <a:latin typeface="Arial Narrow" pitchFamily="34" charset="0"/>
              </a:rPr>
              <a:t>the area of </a:t>
            </a:r>
            <a:r>
              <a:rPr lang="en-US" sz="2000" b="1" dirty="0">
                <a:solidFill>
                  <a:schemeClr val="accent3">
                    <a:lumMod val="75000"/>
                  </a:schemeClr>
                </a:solidFill>
                <a:latin typeface="Arial Narrow" pitchFamily="34" charset="0"/>
              </a:rPr>
              <a:t>renewable energy technologies</a:t>
            </a:r>
            <a:r>
              <a:rPr lang="en-US" sz="2000" dirty="0">
                <a:latin typeface="Arial Narrow" pitchFamily="34" charset="0"/>
              </a:rPr>
              <a:t>.</a:t>
            </a:r>
          </a:p>
          <a:p>
            <a:pPr marL="342900" indent="-342900">
              <a:lnSpc>
                <a:spcPct val="150000"/>
              </a:lnSpc>
              <a:buFont typeface="Wingdings" panose="05000000000000000000" pitchFamily="2" charset="2"/>
              <a:buChar char="§"/>
            </a:pPr>
            <a:r>
              <a:rPr lang="en-US" sz="2000" dirty="0">
                <a:latin typeface="Arial Narrow" pitchFamily="34" charset="0"/>
              </a:rPr>
              <a:t>A realization by Ghana that over reliance on our hydro dam could not serve our energy needs</a:t>
            </a:r>
          </a:p>
          <a:p>
            <a:pPr marL="342900" indent="-342900">
              <a:lnSpc>
                <a:spcPct val="150000"/>
              </a:lnSpc>
              <a:buFont typeface="Wingdings" panose="05000000000000000000" pitchFamily="2" charset="2"/>
              <a:buChar char="§"/>
            </a:pPr>
            <a:r>
              <a:rPr lang="en-US" sz="2000" dirty="0">
                <a:latin typeface="Arial Narrow" pitchFamily="34" charset="0"/>
              </a:rPr>
              <a:t>Development of initiatives to diversify our sources of energy</a:t>
            </a:r>
          </a:p>
          <a:p>
            <a:pPr marL="342900" indent="-342900">
              <a:lnSpc>
                <a:spcPct val="150000"/>
              </a:lnSpc>
              <a:buFont typeface="Wingdings" panose="05000000000000000000" pitchFamily="2" charset="2"/>
              <a:buChar char="§"/>
            </a:pPr>
            <a:r>
              <a:rPr lang="en-US" sz="2000" b="1" dirty="0">
                <a:latin typeface="Arial Narrow" pitchFamily="34" charset="0"/>
              </a:rPr>
              <a:t>A gap </a:t>
            </a:r>
            <a:r>
              <a:rPr lang="en-US" sz="2000" dirty="0">
                <a:latin typeface="Arial Narrow" pitchFamily="34" charset="0"/>
              </a:rPr>
              <a:t>– initiatives neglected the knowledge and skill requirements to develop and sustain such alternative energy systems</a:t>
            </a:r>
          </a:p>
        </p:txBody>
      </p:sp>
      <p:sp>
        <p:nvSpPr>
          <p:cNvPr id="5" name="Title 1">
            <a:extLst>
              <a:ext uri="{FF2B5EF4-FFF2-40B4-BE49-F238E27FC236}">
                <a16:creationId xmlns:a16="http://schemas.microsoft.com/office/drawing/2014/main" id="{C147A0DD-B207-4EBB-B6BB-84CAA04B6935}"/>
              </a:ext>
            </a:extLst>
          </p:cNvPr>
          <p:cNvSpPr>
            <a:spLocks noGrp="1"/>
          </p:cNvSpPr>
          <p:nvPr>
            <p:ph type="title"/>
          </p:nvPr>
        </p:nvSpPr>
        <p:spPr>
          <a:xfrm>
            <a:off x="1676400" y="609600"/>
            <a:ext cx="5867400" cy="1143000"/>
          </a:xfrm>
          <a:ln w="25400">
            <a:solidFill>
              <a:schemeClr val="accent3">
                <a:lumMod val="75000"/>
              </a:schemeClr>
            </a:solidFill>
          </a:ln>
        </p:spPr>
        <p:txBody>
          <a:bodyPr>
            <a:normAutofit fontScale="90000"/>
          </a:bodyPr>
          <a:lstStyle/>
          <a:p>
            <a:r>
              <a:rPr lang="en-US" sz="4000" dirty="0">
                <a:latin typeface="Arial Narrow" pitchFamily="34" charset="0"/>
              </a:rPr>
              <a:t>Background &amp; Overview of MSc. RETs </a:t>
            </a:r>
            <a:r>
              <a:rPr lang="en-US" sz="4000" dirty="0" err="1">
                <a:latin typeface="Arial Narrow" pitchFamily="34" charset="0"/>
              </a:rPr>
              <a:t>Programme</a:t>
            </a:r>
            <a:endParaRPr lang="en-US" sz="4000" dirty="0">
              <a:latin typeface="Arial Narrow" pitchFamily="34" charset="0"/>
            </a:endParaRPr>
          </a:p>
        </p:txBody>
      </p:sp>
      <p:sp>
        <p:nvSpPr>
          <p:cNvPr id="2" name="Slide Number Placeholder 1">
            <a:extLst>
              <a:ext uri="{FF2B5EF4-FFF2-40B4-BE49-F238E27FC236}">
                <a16:creationId xmlns:a16="http://schemas.microsoft.com/office/drawing/2014/main" id="{EF2EC47A-40A6-4ADC-A831-F3DDE8CCB073}"/>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2270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245DBC-CB98-48FC-AC23-CF2851C553B5}"/>
              </a:ext>
            </a:extLst>
          </p:cNvPr>
          <p:cNvSpPr>
            <a:spLocks noGrp="1"/>
          </p:cNvSpPr>
          <p:nvPr>
            <p:ph type="title"/>
          </p:nvPr>
        </p:nvSpPr>
        <p:spPr>
          <a:xfrm>
            <a:off x="457200" y="274638"/>
            <a:ext cx="8229600" cy="1143000"/>
          </a:xfrm>
          <a:ln w="25400">
            <a:solidFill>
              <a:schemeClr val="accent3">
                <a:lumMod val="75000"/>
              </a:schemeClr>
            </a:solidFill>
          </a:ln>
        </p:spPr>
        <p:txBody>
          <a:bodyPr>
            <a:normAutofit fontScale="90000"/>
          </a:bodyPr>
          <a:lstStyle/>
          <a:p>
            <a:r>
              <a:rPr lang="en-US" sz="4000" dirty="0">
                <a:latin typeface="Arial Narrow" pitchFamily="34" charset="0"/>
              </a:rPr>
              <a:t>Background &amp; Overview of MSc. RETs </a:t>
            </a:r>
            <a:r>
              <a:rPr lang="en-US" sz="4000" dirty="0" err="1">
                <a:latin typeface="Arial Narrow" pitchFamily="34" charset="0"/>
              </a:rPr>
              <a:t>Programme</a:t>
            </a:r>
            <a:r>
              <a:rPr lang="en-US" sz="4000" dirty="0">
                <a:latin typeface="Arial Narrow" pitchFamily="34" charset="0"/>
              </a:rPr>
              <a:t> Contd.</a:t>
            </a:r>
          </a:p>
        </p:txBody>
      </p:sp>
      <p:sp>
        <p:nvSpPr>
          <p:cNvPr id="4" name="Rectangle 3">
            <a:extLst>
              <a:ext uri="{FF2B5EF4-FFF2-40B4-BE49-F238E27FC236}">
                <a16:creationId xmlns:a16="http://schemas.microsoft.com/office/drawing/2014/main" id="{95BCCE04-7BE0-4DE4-B671-C650296ACBD6}"/>
              </a:ext>
            </a:extLst>
          </p:cNvPr>
          <p:cNvSpPr/>
          <p:nvPr/>
        </p:nvSpPr>
        <p:spPr>
          <a:xfrm>
            <a:off x="304800" y="2133600"/>
            <a:ext cx="8534400" cy="3669594"/>
          </a:xfrm>
          <a:prstGeom prst="rect">
            <a:avLst/>
          </a:prstGeom>
          <a:ln w="25400">
            <a:solidFill>
              <a:schemeClr val="accent3">
                <a:lumMod val="75000"/>
              </a:schemeClr>
            </a:solidFill>
          </a:ln>
        </p:spPr>
        <p:txBody>
          <a:bodyPr wrap="square">
            <a:spAutoFit/>
          </a:bodyPr>
          <a:lstStyle/>
          <a:p>
            <a:pPr>
              <a:lnSpc>
                <a:spcPct val="200000"/>
              </a:lnSpc>
            </a:pPr>
            <a:r>
              <a:rPr lang="en-US" sz="2400" dirty="0">
                <a:latin typeface="Arial Narrow" pitchFamily="34" charset="0"/>
              </a:rPr>
              <a:t>The Energy Center set up the </a:t>
            </a:r>
            <a:r>
              <a:rPr lang="en-US" sz="2400" dirty="0" err="1">
                <a:latin typeface="Arial Narrow" pitchFamily="34" charset="0"/>
              </a:rPr>
              <a:t>MSc</a:t>
            </a:r>
            <a:r>
              <a:rPr lang="en-US" sz="2400" dirty="0">
                <a:latin typeface="Arial Narrow" pitchFamily="34" charset="0"/>
              </a:rPr>
              <a:t>. in Renewable Energy Technologies in 2011  to help build a critical mass of professionals in Sub-Saharan Africa with in-depth knowledge and skills in:</a:t>
            </a:r>
          </a:p>
          <a:p>
            <a:pPr>
              <a:lnSpc>
                <a:spcPct val="200000"/>
              </a:lnSpc>
              <a:buFont typeface="Wingdings" pitchFamily="2" charset="2"/>
              <a:buChar char="q"/>
            </a:pPr>
            <a:r>
              <a:rPr lang="en-US" sz="2400" dirty="0">
                <a:latin typeface="Arial Narrow" pitchFamily="34" charset="0"/>
              </a:rPr>
              <a:t> RE technologies and policies</a:t>
            </a:r>
          </a:p>
          <a:p>
            <a:pPr>
              <a:lnSpc>
                <a:spcPct val="200000"/>
              </a:lnSpc>
              <a:buFont typeface="Wingdings" pitchFamily="2" charset="2"/>
              <a:buChar char="q"/>
            </a:pPr>
            <a:r>
              <a:rPr lang="en-US" sz="2400" dirty="0">
                <a:latin typeface="Arial Narrow" pitchFamily="34" charset="0"/>
              </a:rPr>
              <a:t>Policies related to energy access and efficiency</a:t>
            </a:r>
          </a:p>
        </p:txBody>
      </p:sp>
      <p:sp>
        <p:nvSpPr>
          <p:cNvPr id="5" name="Slide Number Placeholder 4">
            <a:extLst>
              <a:ext uri="{FF2B5EF4-FFF2-40B4-BE49-F238E27FC236}">
                <a16:creationId xmlns:a16="http://schemas.microsoft.com/office/drawing/2014/main" id="{942885D7-C137-45C6-AB00-80E2369F4663}"/>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7306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C41F-795B-41F9-8934-22654EA8AA09}"/>
              </a:ext>
            </a:extLst>
          </p:cNvPr>
          <p:cNvSpPr txBox="1">
            <a:spLocks/>
          </p:cNvSpPr>
          <p:nvPr/>
        </p:nvSpPr>
        <p:spPr>
          <a:xfrm>
            <a:off x="1752600" y="228600"/>
            <a:ext cx="5943600" cy="914400"/>
          </a:xfrm>
          <a:prstGeom prst="rect">
            <a:avLst/>
          </a:prstGeom>
          <a:ln w="25400">
            <a:solidFill>
              <a:schemeClr val="accent3">
                <a:lumMod val="75000"/>
              </a:schemeClr>
            </a:solidFill>
          </a:ln>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Arial Narrow" pitchFamily="34" charset="0"/>
              </a:rPr>
              <a:t>Overview of the Existing MSc. RETs </a:t>
            </a:r>
            <a:r>
              <a:rPr lang="en-US" sz="3200" dirty="0" err="1">
                <a:latin typeface="Arial Narrow" pitchFamily="34" charset="0"/>
              </a:rPr>
              <a:t>Programme</a:t>
            </a:r>
            <a:endParaRPr lang="en-US" sz="3200" dirty="0">
              <a:latin typeface="Arial Narrow" pitchFamily="34" charset="0"/>
            </a:endParaRPr>
          </a:p>
        </p:txBody>
      </p:sp>
      <p:pic>
        <p:nvPicPr>
          <p:cNvPr id="3" name="Picture 16">
            <a:extLst>
              <a:ext uri="{FF2B5EF4-FFF2-40B4-BE49-F238E27FC236}">
                <a16:creationId xmlns:a16="http://schemas.microsoft.com/office/drawing/2014/main" id="{5CFC7A38-B87A-4463-9EDB-ADFA95D67F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603169" cy="1371600"/>
          </a:xfrm>
          <a:prstGeom prst="rect">
            <a:avLst/>
          </a:prstGeom>
          <a:noFill/>
          <a:ln w="9525">
            <a:noFill/>
            <a:miter lim="800000"/>
            <a:headEnd/>
            <a:tailEnd/>
          </a:ln>
        </p:spPr>
      </p:pic>
      <p:pic>
        <p:nvPicPr>
          <p:cNvPr id="4" name="Picture 2" descr="C:\Users\Home\Desktop\nmbu_logo-en.png">
            <a:extLst>
              <a:ext uri="{FF2B5EF4-FFF2-40B4-BE49-F238E27FC236}">
                <a16:creationId xmlns:a16="http://schemas.microsoft.com/office/drawing/2014/main" id="{8D12288D-8F48-42FB-A3BE-232913107E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1743" y="152400"/>
            <a:ext cx="1222257" cy="1295400"/>
          </a:xfrm>
          <a:prstGeom prst="rect">
            <a:avLst/>
          </a:prstGeom>
          <a:noFill/>
        </p:spPr>
      </p:pic>
      <p:graphicFrame>
        <p:nvGraphicFramePr>
          <p:cNvPr id="7" name="Table 6">
            <a:extLst>
              <a:ext uri="{FF2B5EF4-FFF2-40B4-BE49-F238E27FC236}">
                <a16:creationId xmlns:a16="http://schemas.microsoft.com/office/drawing/2014/main" id="{E299A05D-0D3E-4F68-B43C-780592E252B2}"/>
              </a:ext>
            </a:extLst>
          </p:cNvPr>
          <p:cNvGraphicFramePr>
            <a:graphicFrameLocks noGrp="1"/>
          </p:cNvGraphicFramePr>
          <p:nvPr>
            <p:extLst>
              <p:ext uri="{D42A27DB-BD31-4B8C-83A1-F6EECF244321}">
                <p14:modId xmlns:p14="http://schemas.microsoft.com/office/powerpoint/2010/main" val="2504273554"/>
              </p:ext>
            </p:extLst>
          </p:nvPr>
        </p:nvGraphicFramePr>
        <p:xfrm>
          <a:off x="381000" y="3698444"/>
          <a:ext cx="8534400" cy="3007156"/>
        </p:xfrm>
        <a:graphic>
          <a:graphicData uri="http://schemas.openxmlformats.org/drawingml/2006/table">
            <a:tbl>
              <a:tblPr>
                <a:tableStyleId>{69C7853C-536D-4A76-A0AE-DD22124D55A5}</a:tableStyleId>
              </a:tblPr>
              <a:tblGrid>
                <a:gridCol w="3835687">
                  <a:extLst>
                    <a:ext uri="{9D8B030D-6E8A-4147-A177-3AD203B41FA5}">
                      <a16:colId xmlns:a16="http://schemas.microsoft.com/office/drawing/2014/main" val="20000"/>
                    </a:ext>
                  </a:extLst>
                </a:gridCol>
                <a:gridCol w="4698713">
                  <a:extLst>
                    <a:ext uri="{9D8B030D-6E8A-4147-A177-3AD203B41FA5}">
                      <a16:colId xmlns:a16="http://schemas.microsoft.com/office/drawing/2014/main" val="20001"/>
                    </a:ext>
                  </a:extLst>
                </a:gridCol>
              </a:tblGrid>
              <a:tr h="189233">
                <a:tc gridSpan="2">
                  <a:txBody>
                    <a:bodyPr/>
                    <a:lstStyle/>
                    <a:p>
                      <a:pPr marL="0" marR="0" algn="just">
                        <a:spcBef>
                          <a:spcPts val="0"/>
                        </a:spcBef>
                        <a:spcAft>
                          <a:spcPts val="0"/>
                        </a:spcAft>
                      </a:pPr>
                      <a:endParaRPr lang="en-US" sz="2000" dirty="0">
                        <a:latin typeface="Arial Narrow" panose="020B0606020202030204" pitchFamily="34" charset="0"/>
                        <a:ea typeface="Times New Roman"/>
                        <a:cs typeface="Calibri"/>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75247">
                <a:tc>
                  <a:txBody>
                    <a:bodyPr/>
                    <a:lstStyle/>
                    <a:p>
                      <a:pPr marL="0" marR="0" algn="just">
                        <a:spcBef>
                          <a:spcPts val="0"/>
                        </a:spcBef>
                        <a:spcAft>
                          <a:spcPts val="0"/>
                        </a:spcAft>
                      </a:pPr>
                      <a:r>
                        <a:rPr lang="en-US" sz="2000" dirty="0">
                          <a:latin typeface="Arial Narrow" pitchFamily="34" charset="0"/>
                        </a:rPr>
                        <a:t>Energy Policy &amp; Planning (c)</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Energy &amp; Environment (c)</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1"/>
                  </a:ext>
                </a:extLst>
              </a:tr>
              <a:tr h="275247">
                <a:tc>
                  <a:txBody>
                    <a:bodyPr/>
                    <a:lstStyle/>
                    <a:p>
                      <a:pPr marL="0" marR="0" algn="just">
                        <a:spcBef>
                          <a:spcPts val="0"/>
                        </a:spcBef>
                        <a:spcAft>
                          <a:spcPts val="0"/>
                        </a:spcAft>
                      </a:pPr>
                      <a:r>
                        <a:rPr lang="en-US" sz="2000" dirty="0">
                          <a:latin typeface="Arial Narrow" pitchFamily="34" charset="0"/>
                        </a:rPr>
                        <a:t>Solar Thermal Technology (c)</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Solar PV Technology (c)</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2"/>
                  </a:ext>
                </a:extLst>
              </a:tr>
              <a:tr h="379523">
                <a:tc>
                  <a:txBody>
                    <a:bodyPr/>
                    <a:lstStyle/>
                    <a:p>
                      <a:pPr marL="0" marR="0" algn="just">
                        <a:spcBef>
                          <a:spcPts val="0"/>
                        </a:spcBef>
                        <a:spcAft>
                          <a:spcPts val="0"/>
                        </a:spcAft>
                      </a:pPr>
                      <a:r>
                        <a:rPr lang="en-US" sz="2000" dirty="0">
                          <a:latin typeface="Arial Narrow" pitchFamily="34" charset="0"/>
                        </a:rPr>
                        <a:t>Bio-energy Technology	(c)</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Liquid Biofuel Production Systems (E)</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3"/>
                  </a:ext>
                </a:extLst>
              </a:tr>
              <a:tr h="275247">
                <a:tc>
                  <a:txBody>
                    <a:bodyPr/>
                    <a:lstStyle/>
                    <a:p>
                      <a:pPr marL="0" marR="0" algn="just">
                        <a:spcBef>
                          <a:spcPts val="0"/>
                        </a:spcBef>
                        <a:spcAft>
                          <a:spcPts val="0"/>
                        </a:spcAft>
                      </a:pPr>
                      <a:r>
                        <a:rPr lang="en-US" sz="2000" dirty="0">
                          <a:latin typeface="Arial Narrow" pitchFamily="34" charset="0"/>
                        </a:rPr>
                        <a:t>Wind Power Technology (c)</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Biogas Technology (E)</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4"/>
                  </a:ext>
                </a:extLst>
              </a:tr>
              <a:tr h="275247">
                <a:tc>
                  <a:txBody>
                    <a:bodyPr/>
                    <a:lstStyle/>
                    <a:p>
                      <a:pPr marL="0" marR="0" algn="just">
                        <a:spcBef>
                          <a:spcPts val="0"/>
                        </a:spcBef>
                        <a:spcAft>
                          <a:spcPts val="0"/>
                        </a:spcAft>
                      </a:pPr>
                      <a:r>
                        <a:rPr lang="en-US" sz="2000" dirty="0">
                          <a:latin typeface="Arial Narrow" pitchFamily="34" charset="0"/>
                        </a:rPr>
                        <a:t>Project Management	(c)</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Small Hydropower Technology (c)</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5"/>
                  </a:ext>
                </a:extLst>
              </a:tr>
              <a:tr h="287706">
                <a:tc>
                  <a:txBody>
                    <a:bodyPr/>
                    <a:lstStyle/>
                    <a:p>
                      <a:pPr marL="0" marR="0" algn="just">
                        <a:spcBef>
                          <a:spcPts val="0"/>
                        </a:spcBef>
                        <a:spcAft>
                          <a:spcPts val="0"/>
                        </a:spcAft>
                      </a:pPr>
                      <a:r>
                        <a:rPr lang="en-US" sz="2000" dirty="0">
                          <a:latin typeface="Arial Narrow" pitchFamily="34" charset="0"/>
                        </a:rPr>
                        <a:t>Research Methods (c)</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Renewable Energy Project Analysis (c)</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6"/>
                  </a:ext>
                </a:extLst>
              </a:tr>
              <a:tr h="550492">
                <a:tc>
                  <a:txBody>
                    <a:bodyPr/>
                    <a:lstStyle/>
                    <a:p>
                      <a:pPr marL="0" marR="0" algn="just">
                        <a:spcBef>
                          <a:spcPts val="0"/>
                        </a:spcBef>
                        <a:spcAft>
                          <a:spcPts val="0"/>
                        </a:spcAft>
                      </a:pPr>
                      <a:r>
                        <a:rPr lang="en-US" sz="2000" dirty="0">
                          <a:latin typeface="Arial Narrow" pitchFamily="34" charset="0"/>
                        </a:rPr>
                        <a:t>Hybrid Electric and Grid- Connected Systems (E)</a:t>
                      </a:r>
                      <a:endParaRPr lang="en-US" sz="2000" dirty="0">
                        <a:latin typeface="Arial Narrow" pitchFamily="34" charset="0"/>
                        <a:ea typeface="Times New Roman"/>
                      </a:endParaRPr>
                    </a:p>
                  </a:txBody>
                  <a:tcPr marL="68580" marR="68580" marT="0" marB="0"/>
                </a:tc>
                <a:tc>
                  <a:txBody>
                    <a:bodyPr/>
                    <a:lstStyle/>
                    <a:p>
                      <a:pPr marL="0" marR="0" algn="just">
                        <a:spcBef>
                          <a:spcPts val="0"/>
                        </a:spcBef>
                        <a:spcAft>
                          <a:spcPts val="0"/>
                        </a:spcAft>
                      </a:pPr>
                      <a:r>
                        <a:rPr lang="en-US" sz="2000" dirty="0">
                          <a:latin typeface="Arial Narrow" pitchFamily="34" charset="0"/>
                        </a:rPr>
                        <a:t>Renewable Energy Project Implementation (c)</a:t>
                      </a:r>
                      <a:endParaRPr lang="en-US" sz="2000" dirty="0">
                        <a:latin typeface="Arial Narrow" pitchFamily="34" charset="0"/>
                        <a:ea typeface="Times New Roman"/>
                      </a:endParaRPr>
                    </a:p>
                  </a:txBody>
                  <a:tcPr marL="68580" marR="68580" marT="0" marB="0"/>
                </a:tc>
                <a:extLst>
                  <a:ext uri="{0D108BD9-81ED-4DB2-BD59-A6C34878D82A}">
                    <a16:rowId xmlns:a16="http://schemas.microsoft.com/office/drawing/2014/main" val="10007"/>
                  </a:ext>
                </a:extLst>
              </a:tr>
              <a:tr h="189233">
                <a:tc>
                  <a:txBody>
                    <a:bodyPr/>
                    <a:lstStyle/>
                    <a:p>
                      <a:pPr marL="0" marR="0" algn="just">
                        <a:spcBef>
                          <a:spcPts val="0"/>
                        </a:spcBef>
                        <a:spcAft>
                          <a:spcPts val="0"/>
                        </a:spcAft>
                      </a:pPr>
                      <a:endParaRPr lang="en-US" sz="1100" dirty="0">
                        <a:latin typeface="Calibri"/>
                        <a:ea typeface="Times New Roman"/>
                        <a:cs typeface="Calibri"/>
                      </a:endParaRPr>
                    </a:p>
                  </a:txBody>
                  <a:tcPr marL="68580" marR="68580" marT="0" marB="0"/>
                </a:tc>
                <a:tc>
                  <a:txBody>
                    <a:bodyPr/>
                    <a:lstStyle/>
                    <a:p>
                      <a:pPr marL="0" marR="0" algn="just">
                        <a:spcBef>
                          <a:spcPts val="0"/>
                        </a:spcBef>
                        <a:spcAft>
                          <a:spcPts val="0"/>
                        </a:spcAft>
                      </a:pPr>
                      <a:endParaRPr lang="en-US" sz="1100" dirty="0">
                        <a:latin typeface="Calibri"/>
                        <a:ea typeface="Times New Roman"/>
                        <a:cs typeface="Calibri"/>
                      </a:endParaRPr>
                    </a:p>
                  </a:txBody>
                  <a:tcPr marL="68580" marR="68580" marT="0" marB="0"/>
                </a:tc>
                <a:extLst>
                  <a:ext uri="{0D108BD9-81ED-4DB2-BD59-A6C34878D82A}">
                    <a16:rowId xmlns:a16="http://schemas.microsoft.com/office/drawing/2014/main" val="10008"/>
                  </a:ext>
                </a:extLst>
              </a:tr>
            </a:tbl>
          </a:graphicData>
        </a:graphic>
      </p:graphicFrame>
      <p:sp>
        <p:nvSpPr>
          <p:cNvPr id="8" name="Rectangle 1">
            <a:extLst>
              <a:ext uri="{FF2B5EF4-FFF2-40B4-BE49-F238E27FC236}">
                <a16:creationId xmlns:a16="http://schemas.microsoft.com/office/drawing/2014/main" id="{9C08344F-B76A-436B-AB89-598605962D73}"/>
              </a:ext>
            </a:extLst>
          </p:cNvPr>
          <p:cNvSpPr>
            <a:spLocks noChangeArrowheads="1"/>
          </p:cNvSpPr>
          <p:nvPr/>
        </p:nvSpPr>
        <p:spPr bwMode="auto">
          <a:xfrm>
            <a:off x="381000" y="1570729"/>
            <a:ext cx="8686800" cy="1631216"/>
          </a:xfrm>
          <a:prstGeom prst="rect">
            <a:avLst/>
          </a:prstGeom>
          <a:noFill/>
          <a:ln w="952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lang="en-US" sz="2000" b="1" dirty="0" err="1">
                <a:latin typeface="Arial Narrow" pitchFamily="34" charset="0"/>
                <a:ea typeface="Times New Roman" pitchFamily="18" charset="0"/>
                <a:cs typeface="Calibri" pitchFamily="34" charset="0"/>
              </a:rPr>
              <a:t>Programme</a:t>
            </a:r>
            <a:r>
              <a:rPr lang="en-US" sz="2000" b="1" dirty="0">
                <a:latin typeface="Arial Narrow" pitchFamily="34" charset="0"/>
                <a:ea typeface="Times New Roman" pitchFamily="18" charset="0"/>
                <a:cs typeface="Calibri" pitchFamily="34" charset="0"/>
              </a:rPr>
              <a:t> Duration</a:t>
            </a:r>
            <a:r>
              <a:rPr lang="en-US" sz="2000" dirty="0">
                <a:latin typeface="Arial Narrow" pitchFamily="34" charset="0"/>
                <a:ea typeface="Times New Roman" pitchFamily="18" charset="0"/>
                <a:cs typeface="Calibri" pitchFamily="34" charset="0"/>
              </a:rPr>
              <a:t>: One </a:t>
            </a:r>
            <a:r>
              <a:rPr kumimoji="0" lang="en-US"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and a half years (3 semesters)</a:t>
            </a:r>
          </a:p>
          <a:p>
            <a:pPr lvl="1" algn="just" fontAlgn="base">
              <a:spcBef>
                <a:spcPct val="0"/>
              </a:spcBef>
              <a:spcAft>
                <a:spcPct val="0"/>
              </a:spcAft>
              <a:buFont typeface="Wingdings" pitchFamily="2" charset="2"/>
              <a:buChar char="q"/>
            </a:pPr>
            <a:r>
              <a:rPr kumimoji="0" lang="en-US"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Comprising two semesters of course work </a:t>
            </a:r>
            <a:r>
              <a:rPr lang="en-US" sz="2000" dirty="0">
                <a:latin typeface="Arial Narrow" pitchFamily="34" charset="0"/>
                <a:ea typeface="Times New Roman" pitchFamily="18" charset="0"/>
                <a:cs typeface="Calibri" pitchFamily="34" charset="0"/>
              </a:rPr>
              <a:t>via e-learning</a:t>
            </a:r>
            <a:endParaRPr kumimoji="0" lang="en-US"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endParaRPr>
          </a:p>
          <a:p>
            <a:pPr lvl="1" algn="just" fontAlgn="base">
              <a:spcBef>
                <a:spcPct val="0"/>
              </a:spcBef>
              <a:spcAft>
                <a:spcPct val="0"/>
              </a:spcAft>
              <a:buFont typeface="Wingdings" pitchFamily="2" charset="2"/>
              <a:buChar char="q"/>
            </a:pPr>
            <a:r>
              <a:rPr lang="en-US" sz="2000" dirty="0">
                <a:latin typeface="Arial Narrow" pitchFamily="34" charset="0"/>
                <a:ea typeface="Times New Roman" pitchFamily="18" charset="0"/>
                <a:cs typeface="Calibri" pitchFamily="34" charset="0"/>
              </a:rPr>
              <a:t>One semester of thesis</a:t>
            </a:r>
            <a:endParaRPr kumimoji="0" lang="en-US"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endParaRPr>
          </a:p>
          <a:p>
            <a:pPr lvl="1" algn="just" fontAlgn="base">
              <a:spcBef>
                <a:spcPct val="0"/>
              </a:spcBef>
              <a:spcAft>
                <a:spcPct val="0"/>
              </a:spcAft>
              <a:buFont typeface="Wingdings" pitchFamily="2" charset="2"/>
              <a:buChar char="q"/>
            </a:pPr>
            <a:r>
              <a:rPr lang="en-US" sz="2000" dirty="0">
                <a:latin typeface="Arial Narrow" pitchFamily="34" charset="0"/>
                <a:ea typeface="Times New Roman" pitchFamily="18" charset="0"/>
                <a:cs typeface="Calibri" pitchFamily="34" charset="0"/>
              </a:rPr>
              <a:t>A 3 - week residential session on KNUST campus</a:t>
            </a:r>
            <a:r>
              <a:rPr kumimoji="0" lang="en-US"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  for laboratory work and examination</a:t>
            </a:r>
            <a:endParaRPr kumimoji="0" lang="en-US" sz="1600" b="0" i="0" u="none" strike="noStrike" cap="none" normalizeH="0" baseline="0" dirty="0">
              <a:ln>
                <a:noFill/>
              </a:ln>
              <a:solidFill>
                <a:schemeClr val="tx1"/>
              </a:solidFill>
              <a:effectLst/>
              <a:latin typeface="Arial Narrow" pitchFamily="34" charset="0"/>
              <a:cs typeface="Arial" pitchFamily="34" charset="0"/>
            </a:endParaRPr>
          </a:p>
        </p:txBody>
      </p:sp>
      <p:sp>
        <p:nvSpPr>
          <p:cNvPr id="9" name="TextBox 8">
            <a:extLst>
              <a:ext uri="{FF2B5EF4-FFF2-40B4-BE49-F238E27FC236}">
                <a16:creationId xmlns:a16="http://schemas.microsoft.com/office/drawing/2014/main" id="{2C6D982C-CF6A-4117-9615-301C9AA689BA}"/>
              </a:ext>
            </a:extLst>
          </p:cNvPr>
          <p:cNvSpPr txBox="1"/>
          <p:nvPr/>
        </p:nvSpPr>
        <p:spPr>
          <a:xfrm>
            <a:off x="2819400" y="3244334"/>
            <a:ext cx="3313728" cy="369332"/>
          </a:xfrm>
          <a:prstGeom prst="rect">
            <a:avLst/>
          </a:prstGeom>
          <a:noFill/>
        </p:spPr>
        <p:txBody>
          <a:bodyPr wrap="none" rtlCol="0">
            <a:spAutoFit/>
          </a:bodyPr>
          <a:lstStyle/>
          <a:p>
            <a:pPr algn="ctr"/>
            <a:r>
              <a:rPr lang="en-US" b="1" dirty="0">
                <a:solidFill>
                  <a:schemeClr val="accent3">
                    <a:lumMod val="75000"/>
                  </a:schemeClr>
                </a:solidFill>
                <a:latin typeface="Arial Narrow" pitchFamily="34" charset="0"/>
              </a:rPr>
              <a:t>Core and Elective Courses Offered</a:t>
            </a:r>
          </a:p>
        </p:txBody>
      </p:sp>
      <p:sp>
        <p:nvSpPr>
          <p:cNvPr id="11" name="Slide Number Placeholder 10">
            <a:extLst>
              <a:ext uri="{FF2B5EF4-FFF2-40B4-BE49-F238E27FC236}">
                <a16:creationId xmlns:a16="http://schemas.microsoft.com/office/drawing/2014/main" id="{9A204E7D-230E-459C-BEC2-730C6E65A9E5}"/>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61732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EC2C00-A72E-423E-BD4F-E27825270B8D}"/>
              </a:ext>
            </a:extLst>
          </p:cNvPr>
          <p:cNvSpPr>
            <a:spLocks noGrp="1"/>
          </p:cNvSpPr>
          <p:nvPr>
            <p:ph type="title"/>
          </p:nvPr>
        </p:nvSpPr>
        <p:spPr>
          <a:xfrm>
            <a:off x="2133600" y="228600"/>
            <a:ext cx="4876800" cy="1143000"/>
          </a:xfrm>
          <a:ln w="25400">
            <a:solidFill>
              <a:schemeClr val="accent3">
                <a:lumMod val="75000"/>
              </a:schemeClr>
            </a:solidFill>
          </a:ln>
        </p:spPr>
        <p:txBody>
          <a:bodyPr>
            <a:normAutofit fontScale="90000"/>
          </a:bodyPr>
          <a:lstStyle/>
          <a:p>
            <a:r>
              <a:rPr lang="en-US" sz="4000" dirty="0">
                <a:latin typeface="Arial Narrow" pitchFamily="34" charset="0"/>
              </a:rPr>
              <a:t>Key Challenges Faced by  MSc. RETs</a:t>
            </a:r>
          </a:p>
        </p:txBody>
      </p:sp>
      <p:sp>
        <p:nvSpPr>
          <p:cNvPr id="4" name="Rectangle 3">
            <a:extLst>
              <a:ext uri="{FF2B5EF4-FFF2-40B4-BE49-F238E27FC236}">
                <a16:creationId xmlns:a16="http://schemas.microsoft.com/office/drawing/2014/main" id="{0FB3B32A-7DFA-46D1-A1FE-E5ECBE3240C3}"/>
              </a:ext>
            </a:extLst>
          </p:cNvPr>
          <p:cNvSpPr/>
          <p:nvPr/>
        </p:nvSpPr>
        <p:spPr>
          <a:xfrm>
            <a:off x="228600" y="1676400"/>
            <a:ext cx="8686800" cy="5139869"/>
          </a:xfrm>
          <a:prstGeom prst="rect">
            <a:avLst/>
          </a:prstGeom>
          <a:ln>
            <a:solidFill>
              <a:schemeClr val="accent3">
                <a:lumMod val="50000"/>
              </a:schemeClr>
            </a:solidFill>
          </a:ln>
        </p:spPr>
        <p:txBody>
          <a:bodyPr wrap="square">
            <a:spAutoFit/>
          </a:bodyPr>
          <a:lstStyle/>
          <a:p>
            <a:pPr lvl="0">
              <a:lnSpc>
                <a:spcPct val="200000"/>
              </a:lnSpc>
              <a:buFont typeface="Wingdings" pitchFamily="2" charset="2"/>
              <a:buChar char="q"/>
            </a:pPr>
            <a:r>
              <a:rPr lang="en-US" sz="2000" dirty="0">
                <a:latin typeface="Arial Narrow" pitchFamily="34" charset="0"/>
              </a:rPr>
              <a:t> </a:t>
            </a:r>
            <a:r>
              <a:rPr lang="en-US" sz="2400" dirty="0">
                <a:latin typeface="Arial Narrow" pitchFamily="34" charset="0"/>
              </a:rPr>
              <a:t>Insufficient capacity of the academic staff (in terms of staff numbers, and staff with PhDs) to adequately provide supervision/advice to students during their thesis works. This delayed students’ timely graduation</a:t>
            </a:r>
          </a:p>
          <a:p>
            <a:pPr lvl="0">
              <a:lnSpc>
                <a:spcPct val="200000"/>
              </a:lnSpc>
              <a:buFont typeface="Wingdings" pitchFamily="2" charset="2"/>
              <a:buChar char="q"/>
            </a:pPr>
            <a:r>
              <a:rPr lang="en-US" sz="2400" dirty="0">
                <a:latin typeface="Arial Narrow" pitchFamily="34" charset="0"/>
              </a:rPr>
              <a:t>Insufficient laboratory equipment and materials for education and research for the </a:t>
            </a:r>
            <a:r>
              <a:rPr lang="en-US" sz="2400" dirty="0" err="1">
                <a:latin typeface="Arial Narrow" pitchFamily="34" charset="0"/>
              </a:rPr>
              <a:t>programme</a:t>
            </a:r>
            <a:endParaRPr lang="en-US" sz="2400" dirty="0">
              <a:latin typeface="Arial Narrow" pitchFamily="34" charset="0"/>
            </a:endParaRPr>
          </a:p>
          <a:p>
            <a:pPr lvl="0">
              <a:lnSpc>
                <a:spcPct val="200000"/>
              </a:lnSpc>
              <a:buFont typeface="Wingdings" pitchFamily="2" charset="2"/>
              <a:buChar char="q"/>
            </a:pPr>
            <a:r>
              <a:rPr lang="en-US" sz="2400" dirty="0">
                <a:latin typeface="Arial Narrow" pitchFamily="34" charset="0"/>
              </a:rPr>
              <a:t>Low female enrollment in general</a:t>
            </a:r>
          </a:p>
          <a:p>
            <a:endParaRPr lang="en-US" sz="2000" dirty="0">
              <a:latin typeface="Arial Narrow" pitchFamily="34" charset="0"/>
            </a:endParaRPr>
          </a:p>
          <a:p>
            <a:endParaRPr lang="en-US" sz="2000" dirty="0">
              <a:latin typeface="Arial Narrow" pitchFamily="34" charset="0"/>
            </a:endParaRPr>
          </a:p>
        </p:txBody>
      </p:sp>
      <p:pic>
        <p:nvPicPr>
          <p:cNvPr id="5" name="Picture 16">
            <a:extLst>
              <a:ext uri="{FF2B5EF4-FFF2-40B4-BE49-F238E27FC236}">
                <a16:creationId xmlns:a16="http://schemas.microsoft.com/office/drawing/2014/main" id="{71020B19-1DD2-4E0A-BA27-EEB3EC9D42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603169" cy="1371600"/>
          </a:xfrm>
          <a:prstGeom prst="rect">
            <a:avLst/>
          </a:prstGeom>
          <a:noFill/>
          <a:ln w="9525">
            <a:noFill/>
            <a:miter lim="800000"/>
            <a:headEnd/>
            <a:tailEnd/>
          </a:ln>
        </p:spPr>
      </p:pic>
      <p:pic>
        <p:nvPicPr>
          <p:cNvPr id="6" name="Picture 2" descr="C:\Users\Home\Desktop\nmbu_logo-en.png">
            <a:extLst>
              <a:ext uri="{FF2B5EF4-FFF2-40B4-BE49-F238E27FC236}">
                <a16:creationId xmlns:a16="http://schemas.microsoft.com/office/drawing/2014/main" id="{BD78E0E1-262D-47D4-BA39-C5FBDF2C0F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1743" y="152400"/>
            <a:ext cx="1222257" cy="1295400"/>
          </a:xfrm>
          <a:prstGeom prst="rect">
            <a:avLst/>
          </a:prstGeom>
          <a:noFill/>
        </p:spPr>
      </p:pic>
      <p:pic>
        <p:nvPicPr>
          <p:cNvPr id="7" name="Picture 2" descr="Image Results for ntnu ålesund">
            <a:extLst>
              <a:ext uri="{FF2B5EF4-FFF2-40B4-BE49-F238E27FC236}">
                <a16:creationId xmlns:a16="http://schemas.microsoft.com/office/drawing/2014/main" id="{0572CC2E-A8B6-4E3B-A5C3-E0F3B62E057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48000" y="6077605"/>
            <a:ext cx="2667000"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D3D13C4-4D8F-491E-A113-BD2132AB2E8B}"/>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62797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3343</Words>
  <Application>Microsoft Office PowerPoint</Application>
  <PresentationFormat>Skjermfremvisning (4:3)</PresentationFormat>
  <Paragraphs>1007</Paragraphs>
  <Slides>57</Slides>
  <Notes>2</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57</vt:i4>
      </vt:variant>
    </vt:vector>
  </HeadingPairs>
  <TitlesOfParts>
    <vt:vector size="65" baseType="lpstr">
      <vt:lpstr>Arial</vt:lpstr>
      <vt:lpstr>Arial Narrow</vt:lpstr>
      <vt:lpstr>Calibri</vt:lpstr>
      <vt:lpstr>MS Mincho</vt:lpstr>
      <vt:lpstr>Symbol</vt:lpstr>
      <vt:lpstr>Times New Roman</vt:lpstr>
      <vt:lpstr>Wingdings</vt:lpstr>
      <vt:lpstr>Office Theme</vt:lpstr>
      <vt:lpstr>ENPE RESEARCH AND ACADEMIC CONFERENCE   Date: 26th- 28th February, 2019  Venue: Scandic Nidelven, Trondheim  </vt:lpstr>
      <vt:lpstr>Project Name: Upgrading Education and Research Capacity in Renewable Energy Technologies (UPERCRET) 2015-2020  Project Host: The Kwame Nkrumah University of Science and Technology, Kumasi</vt:lpstr>
      <vt:lpstr>The Partnership</vt:lpstr>
      <vt:lpstr>The Coordinators </vt:lpstr>
      <vt:lpstr>Presentation Outline</vt:lpstr>
      <vt:lpstr>Background &amp; Overview of MSc. RETs Programme</vt:lpstr>
      <vt:lpstr>Background &amp; Overview of MSc. RETs Programme Contd.</vt:lpstr>
      <vt:lpstr>PowerPoint-presentasjon</vt:lpstr>
      <vt:lpstr>Key Challenges Faced by  MSc. RETs</vt:lpstr>
      <vt:lpstr>UPERCRET PROJECT GOAL</vt:lpstr>
      <vt:lpstr>Project Objectives</vt:lpstr>
      <vt:lpstr>Achievements of the Project so Far</vt:lpstr>
      <vt:lpstr>Improvement in Graduation Rates</vt:lpstr>
      <vt:lpstr>Improvement in Graduation Rates Contd</vt:lpstr>
      <vt:lpstr>Enhanced Capacity of Academic Staff</vt:lpstr>
      <vt:lpstr>Enhanced Capacity of Technical and Administrative Staff</vt:lpstr>
      <vt:lpstr>Increased Female Participation in Course Delivery and Management</vt:lpstr>
      <vt:lpstr>Enrolment for MSc./MPhil</vt:lpstr>
      <vt:lpstr>Increased Female Participation in Course Enrolment</vt:lpstr>
      <vt:lpstr>PhD Enrollment</vt:lpstr>
      <vt:lpstr>PhD Enrollment</vt:lpstr>
      <vt:lpstr>Initiatives Undertaken to Increase Female Enrollment </vt:lpstr>
      <vt:lpstr>PowerPoint-presentasjon</vt:lpstr>
      <vt:lpstr>PowerPoint-presentasjon</vt:lpstr>
      <vt:lpstr>PowerPoint-presentasjon</vt:lpstr>
      <vt:lpstr>PowerPoint-presentasjon</vt:lpstr>
      <vt:lpstr>Increased Linkages and Engagement with Industry Government, and Professional Institution Industry</vt:lpstr>
      <vt:lpstr>PowerPoint-presentasjon</vt:lpstr>
      <vt:lpstr>Workstations</vt:lpstr>
      <vt:lpstr>Improved Infrastructure for Research</vt:lpstr>
      <vt:lpstr>PowerPoint-presentasjon</vt:lpstr>
      <vt:lpstr>MSc. Renewable Energy Technologies (MSc. RETs)- Entry Requirements</vt:lpstr>
      <vt:lpstr>Assessment and Graduation Requirement</vt:lpstr>
      <vt:lpstr>PowerPoint-presentasjon</vt:lpstr>
      <vt:lpstr>Overall Course Structure Contd.</vt:lpstr>
      <vt:lpstr>Employment Opportunities</vt:lpstr>
      <vt:lpstr>MPhil Renewable Energy Technologies (MPhil. RETs)- Entry Requirements</vt:lpstr>
      <vt:lpstr>Assessment and Graduation Requirement</vt:lpstr>
      <vt:lpstr>PowerPoint-presentasjon</vt:lpstr>
      <vt:lpstr>Overall Course Structure Contd.</vt:lpstr>
      <vt:lpstr>PowerPoint-presentasjon</vt:lpstr>
      <vt:lpstr>Employment Opportunities</vt:lpstr>
      <vt:lpstr>PhD Sustainable Energy Technologies (PhD SETs)- Entry Requirements</vt:lpstr>
      <vt:lpstr>Assessment and Graduation Requirement</vt:lpstr>
      <vt:lpstr>PowerPoint-presentasjon</vt:lpstr>
      <vt:lpstr>Overall Course Structure Contd.</vt:lpstr>
      <vt:lpstr>PowerPoint-presentasjon</vt:lpstr>
      <vt:lpstr>PowerPoint-presentasjon</vt:lpstr>
      <vt:lpstr>PowerPoint-presentasjon</vt:lpstr>
      <vt:lpstr>Some Pictures from the Project </vt:lpstr>
      <vt:lpstr>PowerPoint-presentasjon</vt:lpstr>
      <vt:lpstr>PowerPoint-presentasjon</vt:lpstr>
      <vt:lpstr>PowerPoint-presentasjon</vt:lpstr>
      <vt:lpstr>Some Pictures for the Reciprocal Visits by Project Partners</vt:lpstr>
      <vt:lpstr>PowerPoint-presentasjon</vt:lpstr>
      <vt:lpstr>PowerPoint-presentasjon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Export Potential Study</dc:title>
  <dc:creator>User</dc:creator>
  <cp:lastModifiedBy>Hege Gabrielsen Førsvoll</cp:lastModifiedBy>
  <cp:revision>365</cp:revision>
  <dcterms:created xsi:type="dcterms:W3CDTF">2006-08-16T00:00:00Z</dcterms:created>
  <dcterms:modified xsi:type="dcterms:W3CDTF">2019-03-01T12:45:09Z</dcterms:modified>
</cp:coreProperties>
</file>